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72.jpg" ContentType="image/jpg"/>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3.xml" ContentType="application/vnd.openxmlformats-officedocument.themeOverride+xml"/>
  <Override PartName="/ppt/charts/chart3.xml" ContentType="application/vnd.openxmlformats-officedocument.drawingml.chart+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4" r:id="rId5"/>
    <p:sldMasterId id="2147483726" r:id="rId6"/>
    <p:sldMasterId id="2147483744" r:id="rId7"/>
    <p:sldMasterId id="2147483763" r:id="rId8"/>
  </p:sldMasterIdLst>
  <p:notesMasterIdLst>
    <p:notesMasterId r:id="rId97"/>
  </p:notesMasterIdLst>
  <p:sldIdLst>
    <p:sldId id="265" r:id="rId9"/>
    <p:sldId id="377" r:id="rId10"/>
    <p:sldId id="392" r:id="rId11"/>
    <p:sldId id="393" r:id="rId12"/>
    <p:sldId id="395" r:id="rId13"/>
    <p:sldId id="396" r:id="rId14"/>
    <p:sldId id="397" r:id="rId15"/>
    <p:sldId id="398" r:id="rId16"/>
    <p:sldId id="401" r:id="rId17"/>
    <p:sldId id="394" r:id="rId18"/>
    <p:sldId id="382" r:id="rId19"/>
    <p:sldId id="383" r:id="rId20"/>
    <p:sldId id="384" r:id="rId21"/>
    <p:sldId id="488" r:id="rId22"/>
    <p:sldId id="477" r:id="rId23"/>
    <p:sldId id="478" r:id="rId24"/>
    <p:sldId id="479" r:id="rId25"/>
    <p:sldId id="480" r:id="rId26"/>
    <p:sldId id="481" r:id="rId27"/>
    <p:sldId id="482" r:id="rId28"/>
    <p:sldId id="483" r:id="rId29"/>
    <p:sldId id="484" r:id="rId30"/>
    <p:sldId id="485" r:id="rId31"/>
    <p:sldId id="486" r:id="rId32"/>
    <p:sldId id="487" r:id="rId33"/>
    <p:sldId id="370" r:id="rId34"/>
    <p:sldId id="385" r:id="rId35"/>
    <p:sldId id="386" r:id="rId36"/>
    <p:sldId id="375" r:id="rId37"/>
    <p:sldId id="374" r:id="rId38"/>
    <p:sldId id="269" r:id="rId39"/>
    <p:sldId id="256" r:id="rId40"/>
    <p:sldId id="470" r:id="rId41"/>
    <p:sldId id="471" r:id="rId42"/>
    <p:sldId id="473" r:id="rId43"/>
    <p:sldId id="474" r:id="rId44"/>
    <p:sldId id="475" r:id="rId45"/>
    <p:sldId id="334" r:id="rId46"/>
    <p:sldId id="476" r:id="rId47"/>
    <p:sldId id="270" r:id="rId48"/>
    <p:sldId id="267" r:id="rId49"/>
    <p:sldId id="400" r:id="rId50"/>
    <p:sldId id="330" r:id="rId51"/>
    <p:sldId id="326" r:id="rId52"/>
    <p:sldId id="331" r:id="rId53"/>
    <p:sldId id="332" r:id="rId54"/>
    <p:sldId id="322" r:id="rId55"/>
    <p:sldId id="333" r:id="rId56"/>
    <p:sldId id="335" r:id="rId57"/>
    <p:sldId id="336" r:id="rId58"/>
    <p:sldId id="340" r:id="rId59"/>
    <p:sldId id="339" r:id="rId60"/>
    <p:sldId id="328" r:id="rId61"/>
    <p:sldId id="341" r:id="rId62"/>
    <p:sldId id="312" r:id="rId63"/>
    <p:sldId id="399" r:id="rId64"/>
    <p:sldId id="404" r:id="rId65"/>
    <p:sldId id="268" r:id="rId66"/>
    <p:sldId id="289" r:id="rId67"/>
    <p:sldId id="463" r:id="rId68"/>
    <p:sldId id="257" r:id="rId69"/>
    <p:sldId id="258" r:id="rId70"/>
    <p:sldId id="259" r:id="rId71"/>
    <p:sldId id="464" r:id="rId72"/>
    <p:sldId id="465" r:id="rId73"/>
    <p:sldId id="262" r:id="rId74"/>
    <p:sldId id="466" r:id="rId75"/>
    <p:sldId id="285" r:id="rId76"/>
    <p:sldId id="467" r:id="rId77"/>
    <p:sldId id="468" r:id="rId78"/>
    <p:sldId id="460" r:id="rId79"/>
    <p:sldId id="461" r:id="rId80"/>
    <p:sldId id="462" r:id="rId81"/>
    <p:sldId id="276" r:id="rId82"/>
    <p:sldId id="274" r:id="rId83"/>
    <p:sldId id="469" r:id="rId84"/>
    <p:sldId id="261" r:id="rId85"/>
    <p:sldId id="272" r:id="rId86"/>
    <p:sldId id="273" r:id="rId87"/>
    <p:sldId id="263" r:id="rId88"/>
    <p:sldId id="402" r:id="rId89"/>
    <p:sldId id="371" r:id="rId90"/>
    <p:sldId id="388" r:id="rId91"/>
    <p:sldId id="280" r:id="rId92"/>
    <p:sldId id="390" r:id="rId93"/>
    <p:sldId id="359" r:id="rId94"/>
    <p:sldId id="391" r:id="rId95"/>
    <p:sldId id="403"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crolling" id="{1EE25041-6586-47C4-AE2B-31BBB0A6DC33}">
          <p14:sldIdLst>
            <p14:sldId id="265"/>
            <p14:sldId id="377"/>
            <p14:sldId id="392"/>
            <p14:sldId id="393"/>
            <p14:sldId id="395"/>
            <p14:sldId id="396"/>
            <p14:sldId id="397"/>
            <p14:sldId id="398"/>
            <p14:sldId id="401"/>
            <p14:sldId id="394"/>
            <p14:sldId id="382"/>
            <p14:sldId id="383"/>
            <p14:sldId id="384"/>
          </p14:sldIdLst>
        </p14:section>
        <p14:section name="Not scrolling" id="{B2E2D0F7-D0F2-431C-AD98-DC2BC3DE9C0D}">
          <p14:sldIdLst>
            <p14:sldId id="488"/>
            <p14:sldId id="477"/>
            <p14:sldId id="478"/>
            <p14:sldId id="479"/>
            <p14:sldId id="480"/>
            <p14:sldId id="481"/>
            <p14:sldId id="482"/>
            <p14:sldId id="483"/>
            <p14:sldId id="484"/>
            <p14:sldId id="485"/>
            <p14:sldId id="486"/>
            <p14:sldId id="487"/>
            <p14:sldId id="370"/>
            <p14:sldId id="385"/>
            <p14:sldId id="386"/>
            <p14:sldId id="375"/>
            <p14:sldId id="374"/>
            <p14:sldId id="269"/>
            <p14:sldId id="256"/>
            <p14:sldId id="470"/>
            <p14:sldId id="471"/>
            <p14:sldId id="473"/>
            <p14:sldId id="474"/>
            <p14:sldId id="475"/>
            <p14:sldId id="334"/>
            <p14:sldId id="476"/>
            <p14:sldId id="270"/>
            <p14:sldId id="267"/>
            <p14:sldId id="400"/>
            <p14:sldId id="330"/>
            <p14:sldId id="326"/>
            <p14:sldId id="331"/>
            <p14:sldId id="332"/>
            <p14:sldId id="322"/>
            <p14:sldId id="333"/>
            <p14:sldId id="335"/>
            <p14:sldId id="336"/>
            <p14:sldId id="340"/>
            <p14:sldId id="339"/>
            <p14:sldId id="328"/>
            <p14:sldId id="341"/>
            <p14:sldId id="312"/>
            <p14:sldId id="399"/>
            <p14:sldId id="404"/>
            <p14:sldId id="268"/>
            <p14:sldId id="289"/>
            <p14:sldId id="463"/>
            <p14:sldId id="257"/>
            <p14:sldId id="258"/>
            <p14:sldId id="259"/>
            <p14:sldId id="464"/>
            <p14:sldId id="465"/>
            <p14:sldId id="262"/>
            <p14:sldId id="466"/>
            <p14:sldId id="285"/>
            <p14:sldId id="467"/>
            <p14:sldId id="468"/>
            <p14:sldId id="460"/>
            <p14:sldId id="461"/>
            <p14:sldId id="462"/>
            <p14:sldId id="276"/>
            <p14:sldId id="274"/>
            <p14:sldId id="469"/>
            <p14:sldId id="261"/>
            <p14:sldId id="272"/>
            <p14:sldId id="273"/>
            <p14:sldId id="263"/>
            <p14:sldId id="402"/>
            <p14:sldId id="371"/>
            <p14:sldId id="388"/>
            <p14:sldId id="280"/>
            <p14:sldId id="390"/>
            <p14:sldId id="359"/>
            <p14:sldId id="391"/>
            <p14:sldId id="40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lyn Favours" initials="JF" lastIdx="1" clrIdx="0">
    <p:extLst>
      <p:ext uri="{19B8F6BF-5375-455C-9EA6-DF929625EA0E}">
        <p15:presenceInfo xmlns:p15="http://schemas.microsoft.com/office/powerpoint/2012/main" userId="6245a4df6390ee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9DDC7B-68FF-4D65-B90F-4B1123A83454}" v="53" dt="2020-10-17T12:53:00.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80" autoAdjust="0"/>
    <p:restoredTop sz="94637" autoAdjust="0"/>
  </p:normalViewPr>
  <p:slideViewPr>
    <p:cSldViewPr snapToGrid="0">
      <p:cViewPr varScale="1">
        <p:scale>
          <a:sx n="150" d="100"/>
          <a:sy n="150" d="100"/>
        </p:scale>
        <p:origin x="17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sz="1050"/>
            </a:pPr>
            <a:r>
              <a:rPr lang="en-US" sz="1050" b="1" i="0" baseline="0" dirty="0">
                <a:effectLst/>
              </a:rPr>
              <a:t>TESTING EVENT CLINICAL STAFFING</a:t>
            </a:r>
            <a:endParaRPr lang="en-US" sz="1050" dirty="0">
              <a:effectLst/>
            </a:endParaRPr>
          </a:p>
          <a:p>
            <a:pPr algn="ctr">
              <a:defRPr sz="1050"/>
            </a:pPr>
            <a:r>
              <a:rPr lang="en-US" sz="1050" b="0" i="1" baseline="0" dirty="0">
                <a:effectLst/>
              </a:rPr>
              <a:t>Total = 90 Events (Completed)</a:t>
            </a:r>
            <a:endParaRPr lang="en-US" sz="1050" dirty="0">
              <a:effectLst/>
            </a:endParaRPr>
          </a:p>
        </c:rich>
      </c:tx>
      <c:layout>
        <c:manualLayout>
          <c:xMode val="edge"/>
          <c:yMode val="edge"/>
          <c:x val="0.15099961806317397"/>
          <c:y val="9.6413512827025649E-2"/>
        </c:manualLayout>
      </c:layout>
      <c:overlay val="0"/>
    </c:title>
    <c:autoTitleDeleted val="0"/>
    <c:plotArea>
      <c:layout/>
      <c:pieChart>
        <c:varyColors val="1"/>
        <c:ser>
          <c:idx val="0"/>
          <c:order val="0"/>
          <c:tx>
            <c:strRef>
              <c:f>'DASHBOARD - CLINICAL PARTNER'!$H$3</c:f>
              <c:strCache>
                <c:ptCount val="1"/>
                <c:pt idx="0">
                  <c:v>% Utilized</c:v>
                </c:pt>
              </c:strCache>
            </c:strRef>
          </c:tx>
          <c:dLbls>
            <c:spPr>
              <a:noFill/>
              <a:ln>
                <a:noFill/>
              </a:ln>
              <a:effectLst/>
            </c:spPr>
            <c:txPr>
              <a:bodyPr/>
              <a:lstStyle/>
              <a:p>
                <a:pPr>
                  <a:defRPr b="1"/>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'DASHBOARD - CLINICAL PARTNER'!$G$4:$G$8</c:f>
              <c:strCache>
                <c:ptCount val="5"/>
                <c:pt idx="0">
                  <c:v>FQHC/CFB</c:v>
                </c:pt>
                <c:pt idx="1">
                  <c:v>LOCAL HD</c:v>
                </c:pt>
                <c:pt idx="2">
                  <c:v>MEDICAL RESERVE CORP</c:v>
                </c:pt>
                <c:pt idx="3">
                  <c:v>NATIONAL GUARD</c:v>
                </c:pt>
                <c:pt idx="4">
                  <c:v>OTHER</c:v>
                </c:pt>
              </c:strCache>
            </c:strRef>
          </c:cat>
          <c:val>
            <c:numRef>
              <c:f>'DASHBOARD - CLINICAL PARTNER'!$H$4:$H$8</c:f>
              <c:numCache>
                <c:formatCode>0%</c:formatCode>
                <c:ptCount val="5"/>
                <c:pt idx="0">
                  <c:v>0.5</c:v>
                </c:pt>
                <c:pt idx="1">
                  <c:v>0.35</c:v>
                </c:pt>
                <c:pt idx="2">
                  <c:v>1.4705882352941176E-2</c:v>
                </c:pt>
                <c:pt idx="3">
                  <c:v>0.04</c:v>
                </c:pt>
                <c:pt idx="4">
                  <c:v>0.1</c:v>
                </c:pt>
              </c:numCache>
            </c:numRef>
          </c:val>
          <c:extLst>
            <c:ext xmlns:c16="http://schemas.microsoft.com/office/drawing/2014/chart" uri="{C3380CC4-5D6E-409C-BE32-E72D297353CC}">
              <c16:uniqueId val="{00000000-ED72-486A-AD0F-BA7510CFD4AC}"/>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9235963821643633"/>
          <c:y val="0.26565091863517065"/>
          <c:w val="0.37874318405291857"/>
          <c:h val="0.63701356080489935"/>
        </c:manualLayout>
      </c:layout>
      <c:overlay val="0"/>
      <c:txPr>
        <a:bodyPr/>
        <a:lstStyle/>
        <a:p>
          <a:pPr>
            <a:defRPr sz="900"/>
          </a:pPr>
          <a:endParaRPr lang="en-US"/>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pivotSource>
    <c:name>[Copy of Community Testing Events_Lamar - updated 10.13.20 ek.xlsx]TOTAL TESTED!PivotTable9</c:name>
    <c:fmtId val="28"/>
  </c:pivotSource>
  <c:chart>
    <c:title>
      <c:tx>
        <c:rich>
          <a:bodyPr/>
          <a:lstStyle/>
          <a:p>
            <a:pPr>
              <a:defRPr sz="1100"/>
            </a:pPr>
            <a:r>
              <a:rPr lang="en-US" sz="1100" dirty="0"/>
              <a:t>INDIVIDUALS TESTED BY MONTH</a:t>
            </a:r>
          </a:p>
          <a:p>
            <a:pPr>
              <a:defRPr sz="1100"/>
            </a:pPr>
            <a:r>
              <a:rPr lang="en-US" sz="1100" dirty="0"/>
              <a:t>TOTAL = 14,819 Tests</a:t>
            </a:r>
          </a:p>
          <a:p>
            <a:pPr>
              <a:defRPr sz="1100"/>
            </a:pPr>
            <a:r>
              <a:rPr lang="en-US" sz="1100" b="0" i="1" dirty="0"/>
              <a:t>Updated 10/13/2020</a:t>
            </a:r>
          </a:p>
        </c:rich>
      </c:tx>
      <c:overlay val="0"/>
    </c:title>
    <c:autoTitleDeleted val="0"/>
    <c:pivotFmts>
      <c:pivotFmt>
        <c:idx val="0"/>
        <c:dLbl>
          <c:idx val="0"/>
          <c:showLegendKey val="0"/>
          <c:showVal val="1"/>
          <c:showCatName val="0"/>
          <c:showSerName val="0"/>
          <c:showPercent val="0"/>
          <c:showBubbleSize val="0"/>
          <c:extLst>
            <c:ext xmlns:c15="http://schemas.microsoft.com/office/drawing/2012/chart" uri="{CE6537A1-D6FC-4f65-9D91-7224C49458BB}"/>
          </c:extLst>
        </c:dLbl>
      </c:pivotFmt>
      <c:pivotFmt>
        <c:idx val="1"/>
        <c:marker>
          <c:symbol val="none"/>
        </c:marker>
        <c:dLbl>
          <c:idx val="0"/>
          <c:spPr/>
          <c:txPr>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pivotFmt>
      <c:pivotFmt>
        <c:idx val="3"/>
      </c:pivotFmt>
      <c:pivotFmt>
        <c:idx val="4"/>
      </c:pivotFmt>
      <c:pivotFmt>
        <c:idx val="5"/>
        <c:marker>
          <c:symbol val="none"/>
        </c:marker>
        <c:dLbl>
          <c:idx val="0"/>
          <c:spPr/>
          <c:txPr>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marker>
          <c:symbol val="none"/>
        </c:marker>
        <c:dLbl>
          <c:idx val="0"/>
          <c:spPr/>
          <c:txPr>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'TOTAL TESTED'!$B$3</c:f>
              <c:strCache>
                <c:ptCount val="1"/>
                <c:pt idx="0">
                  <c:v>Total</c:v>
                </c:pt>
              </c:strCache>
            </c:strRef>
          </c:tx>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TESTED'!$A$4:$A$10</c:f>
              <c:strCache>
                <c:ptCount val="6"/>
                <c:pt idx="0">
                  <c:v>May</c:v>
                </c:pt>
                <c:pt idx="1">
                  <c:v>Jun</c:v>
                </c:pt>
                <c:pt idx="2">
                  <c:v>Jul</c:v>
                </c:pt>
                <c:pt idx="3">
                  <c:v>Aug</c:v>
                </c:pt>
                <c:pt idx="4">
                  <c:v>Sep</c:v>
                </c:pt>
                <c:pt idx="5">
                  <c:v>Oct</c:v>
                </c:pt>
              </c:strCache>
            </c:strRef>
          </c:cat>
          <c:val>
            <c:numRef>
              <c:f>'TOTAL TESTED'!$B$4:$B$10</c:f>
              <c:numCache>
                <c:formatCode>General</c:formatCode>
                <c:ptCount val="6"/>
                <c:pt idx="0">
                  <c:v>1540</c:v>
                </c:pt>
                <c:pt idx="1">
                  <c:v>4672</c:v>
                </c:pt>
                <c:pt idx="2">
                  <c:v>4014</c:v>
                </c:pt>
                <c:pt idx="3">
                  <c:v>3966</c:v>
                </c:pt>
                <c:pt idx="4">
                  <c:v>460</c:v>
                </c:pt>
                <c:pt idx="5">
                  <c:v>167</c:v>
                </c:pt>
              </c:numCache>
            </c:numRef>
          </c:val>
          <c:extLst>
            <c:ext xmlns:c16="http://schemas.microsoft.com/office/drawing/2014/chart" uri="{C3380CC4-5D6E-409C-BE32-E72D297353CC}">
              <c16:uniqueId val="{00000001-7864-447F-971C-BD670CB7B6DC}"/>
            </c:ext>
          </c:extLst>
        </c:ser>
        <c:dLbls>
          <c:showLegendKey val="0"/>
          <c:showVal val="0"/>
          <c:showCatName val="0"/>
          <c:showSerName val="0"/>
          <c:showPercent val="0"/>
          <c:showBubbleSize val="0"/>
        </c:dLbls>
        <c:gapWidth val="150"/>
        <c:axId val="50572288"/>
        <c:axId val="58438400"/>
      </c:barChart>
      <c:catAx>
        <c:axId val="50572288"/>
        <c:scaling>
          <c:orientation val="minMax"/>
        </c:scaling>
        <c:delete val="0"/>
        <c:axPos val="b"/>
        <c:numFmt formatCode="General" sourceLinked="0"/>
        <c:majorTickMark val="none"/>
        <c:minorTickMark val="none"/>
        <c:tickLblPos val="nextTo"/>
        <c:crossAx val="58438400"/>
        <c:crosses val="autoZero"/>
        <c:auto val="1"/>
        <c:lblAlgn val="ctr"/>
        <c:lblOffset val="100"/>
        <c:noMultiLvlLbl val="0"/>
      </c:catAx>
      <c:valAx>
        <c:axId val="58438400"/>
        <c:scaling>
          <c:orientation val="minMax"/>
        </c:scaling>
        <c:delete val="0"/>
        <c:axPos val="l"/>
        <c:majorGridlines/>
        <c:title>
          <c:tx>
            <c:rich>
              <a:bodyPr/>
              <a:lstStyle/>
              <a:p>
                <a:pPr>
                  <a:defRPr/>
                </a:pPr>
                <a:r>
                  <a:rPr lang="en-US"/>
                  <a:t>Individuals</a:t>
                </a:r>
                <a:r>
                  <a:rPr lang="en-US" baseline="0"/>
                  <a:t> Tested</a:t>
                </a:r>
                <a:endParaRPr lang="en-US"/>
              </a:p>
            </c:rich>
          </c:tx>
          <c:overlay val="0"/>
        </c:title>
        <c:numFmt formatCode="General" sourceLinked="1"/>
        <c:majorTickMark val="none"/>
        <c:minorTickMark val="none"/>
        <c:tickLblPos val="nextTo"/>
        <c:crossAx val="50572288"/>
        <c:crosses val="autoZero"/>
        <c:crossBetween val="between"/>
      </c:valAx>
    </c:plotArea>
    <c:plotVisOnly val="1"/>
    <c:dispBlanksAs val="gap"/>
    <c:showDLblsOverMax val="0"/>
  </c:chart>
  <c:externalData r:id="rId2">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pivotSource>
    <c:name>[Copy of Community Testing Events_Lamar - updated 10.13.20 ek.xlsx]CHART - VUL POPULATION!PivotTable3</c:name>
    <c:fmtId val="40"/>
  </c:pivotSource>
  <c:chart>
    <c:title>
      <c:tx>
        <c:rich>
          <a:bodyPr/>
          <a:lstStyle/>
          <a:p>
            <a:pPr>
              <a:defRPr sz="1100"/>
            </a:pPr>
            <a:r>
              <a:rPr lang="en-US" sz="1100" dirty="0"/>
              <a:t>TARGET VULNERABLE POPULATION </a:t>
            </a:r>
          </a:p>
          <a:p>
            <a:pPr>
              <a:defRPr sz="1100"/>
            </a:pPr>
            <a:r>
              <a:rPr lang="en-US" sz="1100" b="0" i="1" dirty="0"/>
              <a:t>Total = 90 Events (Completed)</a:t>
            </a:r>
          </a:p>
        </c:rich>
      </c:tx>
      <c:layout>
        <c:manualLayout>
          <c:xMode val="edge"/>
          <c:yMode val="edge"/>
          <c:x val="0.28625467676413058"/>
          <c:y val="6.5580416309347467E-2"/>
        </c:manualLayout>
      </c:layout>
      <c:overlay val="0"/>
    </c:title>
    <c:autoTitleDeleted val="0"/>
    <c:pivotFmts>
      <c:pivotFmt>
        <c:idx val="0"/>
        <c:marker>
          <c:symbol val="none"/>
        </c:marker>
        <c:dLbl>
          <c:idx val="0"/>
          <c:spPr/>
          <c:txPr>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6"/>
          </a:solidFill>
        </c:spPr>
      </c:pivotFmt>
      <c:pivotFmt>
        <c:idx val="2"/>
        <c:spPr>
          <a:solidFill>
            <a:srgbClr val="00B0F0"/>
          </a:solidFill>
        </c:spPr>
      </c:pivotFmt>
      <c:pivotFmt>
        <c:idx val="3"/>
        <c:spPr>
          <a:solidFill>
            <a:schemeClr val="accent4"/>
          </a:solidFill>
        </c:spPr>
      </c:pivotFmt>
      <c:pivotFmt>
        <c:idx val="4"/>
        <c:marker>
          <c:symbol val="none"/>
        </c:marker>
        <c:dLbl>
          <c:idx val="0"/>
          <c:spPr/>
          <c:txPr>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4"/>
          </a:solidFill>
        </c:spPr>
      </c:pivotFmt>
      <c:pivotFmt>
        <c:idx val="6"/>
        <c:spPr>
          <a:solidFill>
            <a:srgbClr val="00B0F0"/>
          </a:solidFill>
        </c:spPr>
      </c:pivotFmt>
      <c:pivotFmt>
        <c:idx val="7"/>
        <c:spPr>
          <a:solidFill>
            <a:schemeClr val="accent6"/>
          </a:solidFill>
        </c:spPr>
      </c:pivotFmt>
      <c:pivotFmt>
        <c:idx val="8"/>
        <c:marker>
          <c:symbol val="none"/>
        </c:marker>
        <c:dLbl>
          <c:idx val="0"/>
          <c:spPr/>
          <c:txPr>
            <a:bodyPr/>
            <a:lstStyle/>
            <a:p>
              <a:pPr>
                <a:defRPr b="1"/>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4"/>
          </a:solidFill>
        </c:spPr>
      </c:pivotFmt>
      <c:pivotFmt>
        <c:idx val="10"/>
        <c:spPr>
          <a:solidFill>
            <a:srgbClr val="00B0F0"/>
          </a:solidFill>
        </c:spPr>
      </c:pivotFmt>
      <c:pivotFmt>
        <c:idx val="11"/>
        <c:spPr>
          <a:solidFill>
            <a:schemeClr val="accent6"/>
          </a:solidFill>
        </c:spPr>
      </c:pivotFmt>
    </c:pivotFmts>
    <c:plotArea>
      <c:layout/>
      <c:pieChart>
        <c:varyColors val="1"/>
        <c:ser>
          <c:idx val="0"/>
          <c:order val="0"/>
          <c:tx>
            <c:strRef>
              <c:f>'CHART - VUL POPULATION'!$B$3</c:f>
              <c:strCache>
                <c:ptCount val="1"/>
                <c:pt idx="0">
                  <c:v>Total</c:v>
                </c:pt>
              </c:strCache>
            </c:strRef>
          </c:tx>
          <c:dPt>
            <c:idx val="0"/>
            <c:bubble3D val="0"/>
            <c:spPr>
              <a:solidFill>
                <a:schemeClr val="accent4"/>
              </a:solidFill>
            </c:spPr>
            <c:extLst>
              <c:ext xmlns:c16="http://schemas.microsoft.com/office/drawing/2014/chart" uri="{C3380CC4-5D6E-409C-BE32-E72D297353CC}">
                <c16:uniqueId val="{00000001-2DD7-4F7F-A90C-2A3EF8708E08}"/>
              </c:ext>
            </c:extLst>
          </c:dPt>
          <c:dPt>
            <c:idx val="1"/>
            <c:bubble3D val="0"/>
            <c:spPr>
              <a:solidFill>
                <a:srgbClr val="00B0F0"/>
              </a:solidFill>
            </c:spPr>
            <c:extLst>
              <c:ext xmlns:c16="http://schemas.microsoft.com/office/drawing/2014/chart" uri="{C3380CC4-5D6E-409C-BE32-E72D297353CC}">
                <c16:uniqueId val="{00000003-2DD7-4F7F-A90C-2A3EF8708E08}"/>
              </c:ext>
            </c:extLst>
          </c:dPt>
          <c:dPt>
            <c:idx val="2"/>
            <c:bubble3D val="0"/>
            <c:spPr>
              <a:solidFill>
                <a:schemeClr val="accent6"/>
              </a:solidFill>
            </c:spPr>
            <c:extLst>
              <c:ext xmlns:c16="http://schemas.microsoft.com/office/drawing/2014/chart" uri="{C3380CC4-5D6E-409C-BE32-E72D297353CC}">
                <c16:uniqueId val="{00000005-2DD7-4F7F-A90C-2A3EF8708E08}"/>
              </c:ext>
            </c:extLst>
          </c:dPt>
          <c:dLbls>
            <c:spPr>
              <a:noFill/>
              <a:ln>
                <a:noFill/>
              </a:ln>
              <a:effectLst/>
            </c:spPr>
            <c:txPr>
              <a:bodyPr/>
              <a:lstStyle/>
              <a:p>
                <a:pPr>
                  <a:defRPr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'CHART - VUL POPULATION'!$A$4:$A$8</c:f>
              <c:strCache>
                <c:ptCount val="4"/>
                <c:pt idx="0">
                  <c:v>Hispanic</c:v>
                </c:pt>
                <c:pt idx="1">
                  <c:v>Black-AA</c:v>
                </c:pt>
                <c:pt idx="2">
                  <c:v>Homeless</c:v>
                </c:pt>
                <c:pt idx="3">
                  <c:v>Other</c:v>
                </c:pt>
              </c:strCache>
            </c:strRef>
          </c:cat>
          <c:val>
            <c:numRef>
              <c:f>'CHART - VUL POPULATION'!$B$4:$B$8</c:f>
              <c:numCache>
                <c:formatCode>0.00%</c:formatCode>
                <c:ptCount val="4"/>
                <c:pt idx="0">
                  <c:v>0.37179487179487181</c:v>
                </c:pt>
                <c:pt idx="1">
                  <c:v>0.60256410256410253</c:v>
                </c:pt>
                <c:pt idx="2">
                  <c:v>1.282051282051282E-2</c:v>
                </c:pt>
                <c:pt idx="3">
                  <c:v>1.282051282051282E-2</c:v>
                </c:pt>
              </c:numCache>
            </c:numRef>
          </c:val>
          <c:extLst>
            <c:ext xmlns:c16="http://schemas.microsoft.com/office/drawing/2014/chart" uri="{C3380CC4-5D6E-409C-BE32-E72D297353CC}">
              <c16:uniqueId val="{00000006-2DD7-4F7F-A90C-2A3EF8708E08}"/>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8411561359708084"/>
          <c:y val="0.33630971128608927"/>
          <c:w val="0.26401243793570389"/>
          <c:h val="0.51792874405550782"/>
        </c:manualLayout>
      </c:layout>
      <c:overlay val="0"/>
    </c:legend>
    <c:plotVisOnly val="1"/>
    <c:dispBlanksAs val="gap"/>
    <c:showDLblsOverMax val="0"/>
  </c:chart>
  <c:externalData r:id="rId2">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4B1053-9798-471C-AFCE-9F8ABCD70662}"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58058E63-505C-4E2B-966C-4EA6566C8CCC}">
      <dgm:prSet phldrT="[Text]"/>
      <dgm:spPr/>
      <dgm:t>
        <a:bodyPr/>
        <a:lstStyle/>
        <a:p>
          <a:r>
            <a:rPr lang="en-US"/>
            <a:t>Costs</a:t>
          </a:r>
        </a:p>
      </dgm:t>
    </dgm:pt>
    <dgm:pt modelId="{CB3BC6E9-5924-48C4-B161-D1B50D39F246}" type="parTrans" cxnId="{1B547C4C-BC64-4479-A609-498FF31AEA0C}">
      <dgm:prSet/>
      <dgm:spPr/>
      <dgm:t>
        <a:bodyPr/>
        <a:lstStyle/>
        <a:p>
          <a:endParaRPr lang="en-US"/>
        </a:p>
      </dgm:t>
    </dgm:pt>
    <dgm:pt modelId="{16467DAC-5AD4-4998-B2F9-24175704371D}" type="sibTrans" cxnId="{1B547C4C-BC64-4479-A609-498FF31AEA0C}">
      <dgm:prSet/>
      <dgm:spPr/>
      <dgm:t>
        <a:bodyPr/>
        <a:lstStyle/>
        <a:p>
          <a:endParaRPr lang="en-US"/>
        </a:p>
      </dgm:t>
    </dgm:pt>
    <dgm:pt modelId="{A5008212-2E83-46DD-BEE8-C63A339E7B1C}">
      <dgm:prSet phldrT="[Text]"/>
      <dgm:spPr/>
      <dgm:t>
        <a:bodyPr/>
        <a:lstStyle/>
        <a:p>
          <a:r>
            <a:rPr lang="en-US"/>
            <a:t>Health Care System Cost = $93 billion</a:t>
          </a:r>
        </a:p>
      </dgm:t>
    </dgm:pt>
    <dgm:pt modelId="{39C18EE6-365E-4380-AE74-9BB3B184166D}" type="parTrans" cxnId="{CB747331-BE82-4C08-8325-F1FA60A93D82}">
      <dgm:prSet/>
      <dgm:spPr/>
      <dgm:t>
        <a:bodyPr/>
        <a:lstStyle/>
        <a:p>
          <a:endParaRPr lang="en-US"/>
        </a:p>
      </dgm:t>
    </dgm:pt>
    <dgm:pt modelId="{B552E66F-4C07-45DF-9508-BC98FF5157B2}" type="sibTrans" cxnId="{CB747331-BE82-4C08-8325-F1FA60A93D82}">
      <dgm:prSet/>
      <dgm:spPr/>
      <dgm:t>
        <a:bodyPr/>
        <a:lstStyle/>
        <a:p>
          <a:endParaRPr lang="en-US"/>
        </a:p>
      </dgm:t>
    </dgm:pt>
    <dgm:pt modelId="{E91CBEFD-903D-4984-AEBE-62F3DF39D183}">
      <dgm:prSet phldrT="[Text]"/>
      <dgm:spPr/>
      <dgm:t>
        <a:bodyPr/>
        <a:lstStyle/>
        <a:p>
          <a:r>
            <a:rPr lang="en-US"/>
            <a:t>Economic Costs = $135 billion</a:t>
          </a:r>
        </a:p>
      </dgm:t>
    </dgm:pt>
    <dgm:pt modelId="{A8757454-ADA1-4BDC-91EF-C83CC3A57B7D}" type="parTrans" cxnId="{45C667BE-3B63-428F-835A-4BF12FEEE280}">
      <dgm:prSet/>
      <dgm:spPr/>
      <dgm:t>
        <a:bodyPr/>
        <a:lstStyle/>
        <a:p>
          <a:endParaRPr lang="en-US"/>
        </a:p>
      </dgm:t>
    </dgm:pt>
    <dgm:pt modelId="{418CBEE0-8342-402C-ACE3-9933BD77C402}" type="sibTrans" cxnId="{45C667BE-3B63-428F-835A-4BF12FEEE280}">
      <dgm:prSet/>
      <dgm:spPr/>
      <dgm:t>
        <a:bodyPr/>
        <a:lstStyle/>
        <a:p>
          <a:endParaRPr lang="en-US"/>
        </a:p>
      </dgm:t>
    </dgm:pt>
    <dgm:pt modelId="{65B33604-6349-4983-84DC-5E8C7E20BDF8}">
      <dgm:prSet phldrT="[Text]"/>
      <dgm:spPr/>
      <dgm:t>
        <a:bodyPr/>
        <a:lstStyle/>
        <a:p>
          <a:r>
            <a:rPr lang="en-US"/>
            <a:t>Demographic Trends</a:t>
          </a:r>
        </a:p>
      </dgm:t>
    </dgm:pt>
    <dgm:pt modelId="{C6E26881-CA0E-4676-8DCB-5564A1FE5318}" type="parTrans" cxnId="{FA1C951F-E33E-4630-89F3-19E7F739A161}">
      <dgm:prSet/>
      <dgm:spPr/>
      <dgm:t>
        <a:bodyPr/>
        <a:lstStyle/>
        <a:p>
          <a:endParaRPr lang="en-US"/>
        </a:p>
      </dgm:t>
    </dgm:pt>
    <dgm:pt modelId="{FAFBC686-E963-4EA7-95A1-1F5F107A5AB1}" type="sibTrans" cxnId="{FA1C951F-E33E-4630-89F3-19E7F739A161}">
      <dgm:prSet/>
      <dgm:spPr/>
      <dgm:t>
        <a:bodyPr/>
        <a:lstStyle/>
        <a:p>
          <a:endParaRPr lang="en-US"/>
        </a:p>
      </dgm:t>
    </dgm:pt>
    <dgm:pt modelId="{B21CF633-E219-4592-B7F8-7E60CBB858C6}">
      <dgm:prSet phldrT="[Text]"/>
      <dgm:spPr/>
      <dgm:t>
        <a:bodyPr/>
        <a:lstStyle/>
        <a:p>
          <a:r>
            <a:rPr lang="en-US"/>
            <a:t>2012: majority of births of color</a:t>
          </a:r>
        </a:p>
      </dgm:t>
    </dgm:pt>
    <dgm:pt modelId="{4EEAAEF3-7207-4E36-8216-E4E4A3C726D0}" type="parTrans" cxnId="{73124981-E584-4928-918A-0FEBD5756B1A}">
      <dgm:prSet/>
      <dgm:spPr/>
      <dgm:t>
        <a:bodyPr/>
        <a:lstStyle/>
        <a:p>
          <a:endParaRPr lang="en-US"/>
        </a:p>
      </dgm:t>
    </dgm:pt>
    <dgm:pt modelId="{95B209C3-C9EE-42C4-B0BF-FCAD3122DADC}" type="sibTrans" cxnId="{73124981-E584-4928-918A-0FEBD5756B1A}">
      <dgm:prSet/>
      <dgm:spPr/>
      <dgm:t>
        <a:bodyPr/>
        <a:lstStyle/>
        <a:p>
          <a:endParaRPr lang="en-US"/>
        </a:p>
      </dgm:t>
    </dgm:pt>
    <dgm:pt modelId="{CF602E1D-059A-45C7-AEF8-3C3257F6548C}">
      <dgm:prSet phldrT="[Text]"/>
      <dgm:spPr/>
      <dgm:t>
        <a:bodyPr/>
        <a:lstStyle/>
        <a:p>
          <a:r>
            <a:rPr lang="en-US"/>
            <a:t>2020: majority of people 18 and under will be of color</a:t>
          </a:r>
        </a:p>
      </dgm:t>
    </dgm:pt>
    <dgm:pt modelId="{3DC65627-BAE7-4249-B7F2-1AD444F2F92D}" type="parTrans" cxnId="{6CE30179-6102-4C56-B5BB-F61C77257CFA}">
      <dgm:prSet/>
      <dgm:spPr/>
      <dgm:t>
        <a:bodyPr/>
        <a:lstStyle/>
        <a:p>
          <a:endParaRPr lang="en-US"/>
        </a:p>
      </dgm:t>
    </dgm:pt>
    <dgm:pt modelId="{4C1F4486-613E-4770-AB02-1476100FFDE7}" type="sibTrans" cxnId="{6CE30179-6102-4C56-B5BB-F61C77257CFA}">
      <dgm:prSet/>
      <dgm:spPr/>
      <dgm:t>
        <a:bodyPr/>
        <a:lstStyle/>
        <a:p>
          <a:endParaRPr lang="en-US"/>
        </a:p>
      </dgm:t>
    </dgm:pt>
    <dgm:pt modelId="{D4916392-5FFA-4A39-87CF-0113B7956E6D}">
      <dgm:prSet phldrT="[Text]"/>
      <dgm:spPr/>
      <dgm:t>
        <a:bodyPr/>
        <a:lstStyle/>
        <a:p>
          <a:r>
            <a:rPr lang="en-US"/>
            <a:t>By 2050, fixing problem will add $230 billion annually to U.S. economy</a:t>
          </a:r>
        </a:p>
      </dgm:t>
    </dgm:pt>
    <dgm:pt modelId="{E950AC8C-E799-4A6A-91C2-6467B21DC44F}" type="parTrans" cxnId="{DDA0ECA3-A4C6-4086-93F4-589075446B64}">
      <dgm:prSet/>
      <dgm:spPr/>
      <dgm:t>
        <a:bodyPr/>
        <a:lstStyle/>
        <a:p>
          <a:endParaRPr lang="en-US"/>
        </a:p>
      </dgm:t>
    </dgm:pt>
    <dgm:pt modelId="{6ACD08EF-AC16-42F3-92AF-78F7B77513A6}" type="sibTrans" cxnId="{DDA0ECA3-A4C6-4086-93F4-589075446B64}">
      <dgm:prSet/>
      <dgm:spPr/>
      <dgm:t>
        <a:bodyPr/>
        <a:lstStyle/>
        <a:p>
          <a:endParaRPr lang="en-US"/>
        </a:p>
      </dgm:t>
    </dgm:pt>
    <dgm:pt modelId="{1CD096C2-4E76-4322-BB16-065E4821631E}">
      <dgm:prSet phldrT="[Text]"/>
      <dgm:spPr/>
      <dgm:t>
        <a:bodyPr/>
        <a:lstStyle/>
        <a:p>
          <a:r>
            <a:rPr lang="en-US"/>
            <a:t>TODAY: majority of kids under age 10 of color</a:t>
          </a:r>
        </a:p>
      </dgm:t>
    </dgm:pt>
    <dgm:pt modelId="{15492F51-A5FA-4032-86AD-4087F7571627}" type="parTrans" cxnId="{50795BF6-87AA-4FB7-B414-50C0CEF45E21}">
      <dgm:prSet/>
      <dgm:spPr/>
      <dgm:t>
        <a:bodyPr/>
        <a:lstStyle/>
        <a:p>
          <a:endParaRPr lang="en-US"/>
        </a:p>
      </dgm:t>
    </dgm:pt>
    <dgm:pt modelId="{2A3186C1-35F5-453A-8DE2-D0F8D7A5D8C3}" type="sibTrans" cxnId="{50795BF6-87AA-4FB7-B414-50C0CEF45E21}">
      <dgm:prSet/>
      <dgm:spPr/>
      <dgm:t>
        <a:bodyPr/>
        <a:lstStyle/>
        <a:p>
          <a:endParaRPr lang="en-US"/>
        </a:p>
      </dgm:t>
    </dgm:pt>
    <dgm:pt modelId="{FBC4AF3A-60F6-40CE-B594-1E8DE31229B7}">
      <dgm:prSet phldrT="[Text]"/>
      <dgm:spPr/>
      <dgm:t>
        <a:bodyPr/>
        <a:lstStyle/>
        <a:p>
          <a:r>
            <a:rPr lang="en-US"/>
            <a:t>2045: majority of country will be of color</a:t>
          </a:r>
        </a:p>
      </dgm:t>
    </dgm:pt>
    <dgm:pt modelId="{0691701C-108D-4446-BC2F-A50072863715}" type="parTrans" cxnId="{77E552E9-32BC-4E19-879F-525618872E04}">
      <dgm:prSet/>
      <dgm:spPr/>
      <dgm:t>
        <a:bodyPr/>
        <a:lstStyle/>
        <a:p>
          <a:endParaRPr lang="en-US"/>
        </a:p>
      </dgm:t>
    </dgm:pt>
    <dgm:pt modelId="{3F09BDC0-96CF-46B3-92FC-8E021BBBB748}" type="sibTrans" cxnId="{77E552E9-32BC-4E19-879F-525618872E04}">
      <dgm:prSet/>
      <dgm:spPr/>
      <dgm:t>
        <a:bodyPr/>
        <a:lstStyle/>
        <a:p>
          <a:endParaRPr lang="en-US"/>
        </a:p>
      </dgm:t>
    </dgm:pt>
    <dgm:pt modelId="{E2F36958-9906-4E36-B6CE-10052CA9CA40}" type="pres">
      <dgm:prSet presAssocID="{274B1053-9798-471C-AFCE-9F8ABCD70662}" presName="Name0" presStyleCnt="0">
        <dgm:presLayoutVars>
          <dgm:dir/>
          <dgm:animLvl val="lvl"/>
          <dgm:resizeHandles/>
        </dgm:presLayoutVars>
      </dgm:prSet>
      <dgm:spPr/>
    </dgm:pt>
    <dgm:pt modelId="{AD2C690D-A775-47E6-A1A5-7D99B6B89D41}" type="pres">
      <dgm:prSet presAssocID="{58058E63-505C-4E2B-966C-4EA6566C8CCC}" presName="linNode" presStyleCnt="0"/>
      <dgm:spPr/>
    </dgm:pt>
    <dgm:pt modelId="{DE661345-A63C-4C02-B00C-331A00C70BE0}" type="pres">
      <dgm:prSet presAssocID="{58058E63-505C-4E2B-966C-4EA6566C8CCC}" presName="parentShp" presStyleLbl="node1" presStyleIdx="0" presStyleCnt="2">
        <dgm:presLayoutVars>
          <dgm:bulletEnabled val="1"/>
        </dgm:presLayoutVars>
      </dgm:prSet>
      <dgm:spPr/>
    </dgm:pt>
    <dgm:pt modelId="{1C619622-3D96-454A-BABA-20900D6DEF3D}" type="pres">
      <dgm:prSet presAssocID="{58058E63-505C-4E2B-966C-4EA6566C8CCC}" presName="childShp" presStyleLbl="bgAccFollowNode1" presStyleIdx="0" presStyleCnt="2">
        <dgm:presLayoutVars>
          <dgm:bulletEnabled val="1"/>
        </dgm:presLayoutVars>
      </dgm:prSet>
      <dgm:spPr/>
    </dgm:pt>
    <dgm:pt modelId="{9DCD89FE-FDE8-457B-B0A9-568FB6F9B72E}" type="pres">
      <dgm:prSet presAssocID="{16467DAC-5AD4-4998-B2F9-24175704371D}" presName="spacing" presStyleCnt="0"/>
      <dgm:spPr/>
    </dgm:pt>
    <dgm:pt modelId="{9036C49A-0EDD-421F-B709-51FFBC860CC3}" type="pres">
      <dgm:prSet presAssocID="{65B33604-6349-4983-84DC-5E8C7E20BDF8}" presName="linNode" presStyleCnt="0"/>
      <dgm:spPr/>
    </dgm:pt>
    <dgm:pt modelId="{25C684E1-A768-4727-8D35-2FBB9E7795AD}" type="pres">
      <dgm:prSet presAssocID="{65B33604-6349-4983-84DC-5E8C7E20BDF8}" presName="parentShp" presStyleLbl="node1" presStyleIdx="1" presStyleCnt="2">
        <dgm:presLayoutVars>
          <dgm:bulletEnabled val="1"/>
        </dgm:presLayoutVars>
      </dgm:prSet>
      <dgm:spPr/>
    </dgm:pt>
    <dgm:pt modelId="{992909E5-EF19-46F6-B5E3-6164AA90DB02}" type="pres">
      <dgm:prSet presAssocID="{65B33604-6349-4983-84DC-5E8C7E20BDF8}" presName="childShp" presStyleLbl="bgAccFollowNode1" presStyleIdx="1" presStyleCnt="2">
        <dgm:presLayoutVars>
          <dgm:bulletEnabled val="1"/>
        </dgm:presLayoutVars>
      </dgm:prSet>
      <dgm:spPr/>
    </dgm:pt>
  </dgm:ptLst>
  <dgm:cxnLst>
    <dgm:cxn modelId="{C9995701-39D2-4CC0-8E15-D63AF6F1AB34}" type="presOf" srcId="{D4916392-5FFA-4A39-87CF-0113B7956E6D}" destId="{1C619622-3D96-454A-BABA-20900D6DEF3D}" srcOrd="0" destOrd="2" presId="urn:microsoft.com/office/officeart/2005/8/layout/vList6"/>
    <dgm:cxn modelId="{FA1C951F-E33E-4630-89F3-19E7F739A161}" srcId="{274B1053-9798-471C-AFCE-9F8ABCD70662}" destId="{65B33604-6349-4983-84DC-5E8C7E20BDF8}" srcOrd="1" destOrd="0" parTransId="{C6E26881-CA0E-4676-8DCB-5564A1FE5318}" sibTransId="{FAFBC686-E963-4EA7-95A1-1F5F107A5AB1}"/>
    <dgm:cxn modelId="{9E6E092C-1C99-49A2-B032-A531EB4C5A59}" type="presOf" srcId="{B21CF633-E219-4592-B7F8-7E60CBB858C6}" destId="{992909E5-EF19-46F6-B5E3-6164AA90DB02}" srcOrd="0" destOrd="0" presId="urn:microsoft.com/office/officeart/2005/8/layout/vList6"/>
    <dgm:cxn modelId="{2B291E2D-B44E-4255-91A0-7687C3CB5D91}" type="presOf" srcId="{CF602E1D-059A-45C7-AEF8-3C3257F6548C}" destId="{992909E5-EF19-46F6-B5E3-6164AA90DB02}" srcOrd="0" destOrd="2" presId="urn:microsoft.com/office/officeart/2005/8/layout/vList6"/>
    <dgm:cxn modelId="{CB747331-BE82-4C08-8325-F1FA60A93D82}" srcId="{58058E63-505C-4E2B-966C-4EA6566C8CCC}" destId="{A5008212-2E83-46DD-BEE8-C63A339E7B1C}" srcOrd="0" destOrd="0" parTransId="{39C18EE6-365E-4380-AE74-9BB3B184166D}" sibTransId="{B552E66F-4C07-45DF-9508-BC98FF5157B2}"/>
    <dgm:cxn modelId="{D9C2D534-0FA3-49ED-829B-3867B070B5F4}" type="presOf" srcId="{58058E63-505C-4E2B-966C-4EA6566C8CCC}" destId="{DE661345-A63C-4C02-B00C-331A00C70BE0}" srcOrd="0" destOrd="0" presId="urn:microsoft.com/office/officeart/2005/8/layout/vList6"/>
    <dgm:cxn modelId="{61C6204C-61E5-4A53-8991-F3EC4457A75B}" type="presOf" srcId="{A5008212-2E83-46DD-BEE8-C63A339E7B1C}" destId="{1C619622-3D96-454A-BABA-20900D6DEF3D}" srcOrd="0" destOrd="0" presId="urn:microsoft.com/office/officeart/2005/8/layout/vList6"/>
    <dgm:cxn modelId="{1B547C4C-BC64-4479-A609-498FF31AEA0C}" srcId="{274B1053-9798-471C-AFCE-9F8ABCD70662}" destId="{58058E63-505C-4E2B-966C-4EA6566C8CCC}" srcOrd="0" destOrd="0" parTransId="{CB3BC6E9-5924-48C4-B161-D1B50D39F246}" sibTransId="{16467DAC-5AD4-4998-B2F9-24175704371D}"/>
    <dgm:cxn modelId="{6CE30179-6102-4C56-B5BB-F61C77257CFA}" srcId="{65B33604-6349-4983-84DC-5E8C7E20BDF8}" destId="{CF602E1D-059A-45C7-AEF8-3C3257F6548C}" srcOrd="2" destOrd="0" parTransId="{3DC65627-BAE7-4249-B7F2-1AD444F2F92D}" sibTransId="{4C1F4486-613E-4770-AB02-1476100FFDE7}"/>
    <dgm:cxn modelId="{73124981-E584-4928-918A-0FEBD5756B1A}" srcId="{65B33604-6349-4983-84DC-5E8C7E20BDF8}" destId="{B21CF633-E219-4592-B7F8-7E60CBB858C6}" srcOrd="0" destOrd="0" parTransId="{4EEAAEF3-7207-4E36-8216-E4E4A3C726D0}" sibTransId="{95B209C3-C9EE-42C4-B0BF-FCAD3122DADC}"/>
    <dgm:cxn modelId="{DDA0ECA3-A4C6-4086-93F4-589075446B64}" srcId="{58058E63-505C-4E2B-966C-4EA6566C8CCC}" destId="{D4916392-5FFA-4A39-87CF-0113B7956E6D}" srcOrd="2" destOrd="0" parTransId="{E950AC8C-E799-4A6A-91C2-6467B21DC44F}" sibTransId="{6ACD08EF-AC16-42F3-92AF-78F7B77513A6}"/>
    <dgm:cxn modelId="{F8A34ABA-858B-4E52-A061-403AF84D0935}" type="presOf" srcId="{E91CBEFD-903D-4984-AEBE-62F3DF39D183}" destId="{1C619622-3D96-454A-BABA-20900D6DEF3D}" srcOrd="0" destOrd="1" presId="urn:microsoft.com/office/officeart/2005/8/layout/vList6"/>
    <dgm:cxn modelId="{E01B51BB-5439-43B0-AC9F-6F48D0FFC4F1}" type="presOf" srcId="{1CD096C2-4E76-4322-BB16-065E4821631E}" destId="{992909E5-EF19-46F6-B5E3-6164AA90DB02}" srcOrd="0" destOrd="1" presId="urn:microsoft.com/office/officeart/2005/8/layout/vList6"/>
    <dgm:cxn modelId="{45C667BE-3B63-428F-835A-4BF12FEEE280}" srcId="{58058E63-505C-4E2B-966C-4EA6566C8CCC}" destId="{E91CBEFD-903D-4984-AEBE-62F3DF39D183}" srcOrd="1" destOrd="0" parTransId="{A8757454-ADA1-4BDC-91EF-C83CC3A57B7D}" sibTransId="{418CBEE0-8342-402C-ACE3-9933BD77C402}"/>
    <dgm:cxn modelId="{A44B8BC9-EAB6-4139-80D9-C02B8FBC692C}" type="presOf" srcId="{274B1053-9798-471C-AFCE-9F8ABCD70662}" destId="{E2F36958-9906-4E36-B6CE-10052CA9CA40}" srcOrd="0" destOrd="0" presId="urn:microsoft.com/office/officeart/2005/8/layout/vList6"/>
    <dgm:cxn modelId="{C8C4DEDA-6C4A-4242-A37E-201D39F9A6FB}" type="presOf" srcId="{FBC4AF3A-60F6-40CE-B594-1E8DE31229B7}" destId="{992909E5-EF19-46F6-B5E3-6164AA90DB02}" srcOrd="0" destOrd="3" presId="urn:microsoft.com/office/officeart/2005/8/layout/vList6"/>
    <dgm:cxn modelId="{77E552E9-32BC-4E19-879F-525618872E04}" srcId="{65B33604-6349-4983-84DC-5E8C7E20BDF8}" destId="{FBC4AF3A-60F6-40CE-B594-1E8DE31229B7}" srcOrd="3" destOrd="0" parTransId="{0691701C-108D-4446-BC2F-A50072863715}" sibTransId="{3F09BDC0-96CF-46B3-92FC-8E021BBBB748}"/>
    <dgm:cxn modelId="{50795BF6-87AA-4FB7-B414-50C0CEF45E21}" srcId="{65B33604-6349-4983-84DC-5E8C7E20BDF8}" destId="{1CD096C2-4E76-4322-BB16-065E4821631E}" srcOrd="1" destOrd="0" parTransId="{15492F51-A5FA-4032-86AD-4087F7571627}" sibTransId="{2A3186C1-35F5-453A-8DE2-D0F8D7A5D8C3}"/>
    <dgm:cxn modelId="{E1B388F8-D3C1-4A26-A684-80B306612228}" type="presOf" srcId="{65B33604-6349-4983-84DC-5E8C7E20BDF8}" destId="{25C684E1-A768-4727-8D35-2FBB9E7795AD}" srcOrd="0" destOrd="0" presId="urn:microsoft.com/office/officeart/2005/8/layout/vList6"/>
    <dgm:cxn modelId="{DEF59096-20D0-437A-ABCF-B1035FEBA413}" type="presParOf" srcId="{E2F36958-9906-4E36-B6CE-10052CA9CA40}" destId="{AD2C690D-A775-47E6-A1A5-7D99B6B89D41}" srcOrd="0" destOrd="0" presId="urn:microsoft.com/office/officeart/2005/8/layout/vList6"/>
    <dgm:cxn modelId="{7945C75E-BA67-40E6-A55E-DCF5FC4ACE7B}" type="presParOf" srcId="{AD2C690D-A775-47E6-A1A5-7D99B6B89D41}" destId="{DE661345-A63C-4C02-B00C-331A00C70BE0}" srcOrd="0" destOrd="0" presId="urn:microsoft.com/office/officeart/2005/8/layout/vList6"/>
    <dgm:cxn modelId="{5DD8E54F-44E3-48B2-A541-8C1184C45E94}" type="presParOf" srcId="{AD2C690D-A775-47E6-A1A5-7D99B6B89D41}" destId="{1C619622-3D96-454A-BABA-20900D6DEF3D}" srcOrd="1" destOrd="0" presId="urn:microsoft.com/office/officeart/2005/8/layout/vList6"/>
    <dgm:cxn modelId="{B226310F-CB7B-4DBE-AF6E-0ACB5AF86BF3}" type="presParOf" srcId="{E2F36958-9906-4E36-B6CE-10052CA9CA40}" destId="{9DCD89FE-FDE8-457B-B0A9-568FB6F9B72E}" srcOrd="1" destOrd="0" presId="urn:microsoft.com/office/officeart/2005/8/layout/vList6"/>
    <dgm:cxn modelId="{9C992F44-C195-4AD6-92DD-7AE2A45DC7EB}" type="presParOf" srcId="{E2F36958-9906-4E36-B6CE-10052CA9CA40}" destId="{9036C49A-0EDD-421F-B709-51FFBC860CC3}" srcOrd="2" destOrd="0" presId="urn:microsoft.com/office/officeart/2005/8/layout/vList6"/>
    <dgm:cxn modelId="{85CE9169-739E-452C-B574-51D7A18FB976}" type="presParOf" srcId="{9036C49A-0EDD-421F-B709-51FFBC860CC3}" destId="{25C684E1-A768-4727-8D35-2FBB9E7795AD}" srcOrd="0" destOrd="0" presId="urn:microsoft.com/office/officeart/2005/8/layout/vList6"/>
    <dgm:cxn modelId="{B0E48A46-BE3C-4924-A371-2FDEA9A93950}" type="presParOf" srcId="{9036C49A-0EDD-421F-B709-51FFBC860CC3}" destId="{992909E5-EF19-46F6-B5E3-6164AA90DB0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19622-3D96-454A-BABA-20900D6DEF3D}">
      <dsp:nvSpPr>
        <dsp:cNvPr id="0" name=""/>
        <dsp:cNvSpPr/>
      </dsp:nvSpPr>
      <dsp:spPr>
        <a:xfrm>
          <a:off x="3291839" y="552"/>
          <a:ext cx="4937760" cy="2154694"/>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a:t>Health Care System Cost = $93 billion</a:t>
          </a:r>
        </a:p>
        <a:p>
          <a:pPr marL="171450" lvl="1" indent="-171450" algn="l" defTabSz="755650">
            <a:lnSpc>
              <a:spcPct val="90000"/>
            </a:lnSpc>
            <a:spcBef>
              <a:spcPct val="0"/>
            </a:spcBef>
            <a:spcAft>
              <a:spcPct val="15000"/>
            </a:spcAft>
            <a:buChar char="•"/>
          </a:pPr>
          <a:r>
            <a:rPr lang="en-US" sz="1700" kern="1200"/>
            <a:t>Economic Costs = $135 billion</a:t>
          </a:r>
        </a:p>
        <a:p>
          <a:pPr marL="171450" lvl="1" indent="-171450" algn="l" defTabSz="755650">
            <a:lnSpc>
              <a:spcPct val="90000"/>
            </a:lnSpc>
            <a:spcBef>
              <a:spcPct val="0"/>
            </a:spcBef>
            <a:spcAft>
              <a:spcPct val="15000"/>
            </a:spcAft>
            <a:buChar char="•"/>
          </a:pPr>
          <a:r>
            <a:rPr lang="en-US" sz="1700" kern="1200"/>
            <a:t>By 2050, fixing problem will add $230 billion annually to U.S. economy</a:t>
          </a:r>
        </a:p>
      </dsp:txBody>
      <dsp:txXfrm>
        <a:off x="3291839" y="269889"/>
        <a:ext cx="4129750" cy="1616020"/>
      </dsp:txXfrm>
    </dsp:sp>
    <dsp:sp modelId="{DE661345-A63C-4C02-B00C-331A00C70BE0}">
      <dsp:nvSpPr>
        <dsp:cNvPr id="0" name=""/>
        <dsp:cNvSpPr/>
      </dsp:nvSpPr>
      <dsp:spPr>
        <a:xfrm>
          <a:off x="0" y="552"/>
          <a:ext cx="3291840" cy="215469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a:t>Costs</a:t>
          </a:r>
        </a:p>
      </dsp:txBody>
      <dsp:txXfrm>
        <a:off x="105183" y="105735"/>
        <a:ext cx="3081474" cy="1944328"/>
      </dsp:txXfrm>
    </dsp:sp>
    <dsp:sp modelId="{992909E5-EF19-46F6-B5E3-6164AA90DB02}">
      <dsp:nvSpPr>
        <dsp:cNvPr id="0" name=""/>
        <dsp:cNvSpPr/>
      </dsp:nvSpPr>
      <dsp:spPr>
        <a:xfrm>
          <a:off x="3291839" y="2370716"/>
          <a:ext cx="4937760" cy="2154694"/>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a:t>2012: majority of births of color</a:t>
          </a:r>
        </a:p>
        <a:p>
          <a:pPr marL="171450" lvl="1" indent="-171450" algn="l" defTabSz="755650">
            <a:lnSpc>
              <a:spcPct val="90000"/>
            </a:lnSpc>
            <a:spcBef>
              <a:spcPct val="0"/>
            </a:spcBef>
            <a:spcAft>
              <a:spcPct val="15000"/>
            </a:spcAft>
            <a:buChar char="•"/>
          </a:pPr>
          <a:r>
            <a:rPr lang="en-US" sz="1700" kern="1200"/>
            <a:t>TODAY: majority of kids under age 10 of color</a:t>
          </a:r>
        </a:p>
        <a:p>
          <a:pPr marL="171450" lvl="1" indent="-171450" algn="l" defTabSz="755650">
            <a:lnSpc>
              <a:spcPct val="90000"/>
            </a:lnSpc>
            <a:spcBef>
              <a:spcPct val="0"/>
            </a:spcBef>
            <a:spcAft>
              <a:spcPct val="15000"/>
            </a:spcAft>
            <a:buChar char="•"/>
          </a:pPr>
          <a:r>
            <a:rPr lang="en-US" sz="1700" kern="1200"/>
            <a:t>2020: majority of people 18 and under will be of color</a:t>
          </a:r>
        </a:p>
        <a:p>
          <a:pPr marL="171450" lvl="1" indent="-171450" algn="l" defTabSz="755650">
            <a:lnSpc>
              <a:spcPct val="90000"/>
            </a:lnSpc>
            <a:spcBef>
              <a:spcPct val="0"/>
            </a:spcBef>
            <a:spcAft>
              <a:spcPct val="15000"/>
            </a:spcAft>
            <a:buChar char="•"/>
          </a:pPr>
          <a:r>
            <a:rPr lang="en-US" sz="1700" kern="1200"/>
            <a:t>2045: majority of country will be of color</a:t>
          </a:r>
        </a:p>
      </dsp:txBody>
      <dsp:txXfrm>
        <a:off x="3291839" y="2640053"/>
        <a:ext cx="4129750" cy="1616020"/>
      </dsp:txXfrm>
    </dsp:sp>
    <dsp:sp modelId="{25C684E1-A768-4727-8D35-2FBB9E7795AD}">
      <dsp:nvSpPr>
        <dsp:cNvPr id="0" name=""/>
        <dsp:cNvSpPr/>
      </dsp:nvSpPr>
      <dsp:spPr>
        <a:xfrm>
          <a:off x="0" y="2370716"/>
          <a:ext cx="3291840" cy="215469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a:t>Demographic Trends</a:t>
          </a:r>
        </a:p>
      </dsp:txBody>
      <dsp:txXfrm>
        <a:off x="105183" y="2475899"/>
        <a:ext cx="3081474" cy="194432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0.61063</cdr:x>
      <cdr:y>0.31205</cdr:y>
    </cdr:from>
    <cdr:to>
      <cdr:x>0.81753</cdr:x>
      <cdr:y>0.60865</cdr:y>
    </cdr:to>
    <cdr:sp macro="" textlink="">
      <cdr:nvSpPr>
        <cdr:cNvPr id="2" name="TextBox 1"/>
        <cdr:cNvSpPr txBox="1"/>
      </cdr:nvSpPr>
      <cdr:spPr>
        <a:xfrm xmlns:a="http://schemas.openxmlformats.org/drawingml/2006/main">
          <a:off x="2698750" y="9620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31EFB-4C1C-4210-8EAF-A1955BA6F700}" type="datetimeFigureOut">
              <a:rPr lang="en-US" smtClean="0"/>
              <a:t>10/17/20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FBA7C-73A1-4EF7-AADB-250D562DA699}" type="slidenum">
              <a:rPr lang="en-US" smtClean="0"/>
              <a:t>‹#›</a:t>
            </a:fld>
            <a:endParaRPr lang="en-US"/>
          </a:p>
        </p:txBody>
      </p:sp>
    </p:spTree>
    <p:extLst>
      <p:ext uri="{BB962C8B-B14F-4D97-AF65-F5344CB8AC3E}">
        <p14:creationId xmlns:p14="http://schemas.microsoft.com/office/powerpoint/2010/main" val="342700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forms.gle/UNUqoX9KAcMjQ3TM9"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customize your view.</a:t>
            </a:r>
          </a:p>
          <a:p>
            <a:r>
              <a:rPr lang="en-US" dirty="0"/>
              <a:t>We recommend you use speaker view.</a:t>
            </a:r>
          </a:p>
          <a:p>
            <a:r>
              <a:rPr lang="en-US" dirty="0"/>
              <a:t>You can drag and drop the videos during slide share.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5C97B-4771-49FC-ACA0-07B579327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473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1B853-504B-4D45-871B-7DECA3F18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586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9D5F0-E126-4758-8A70-49DAFB77743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10/17/20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673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b="0" i="0" kern="1200" dirty="0">
              <a:solidFill>
                <a:schemeClr val="tx1"/>
              </a:solidFill>
              <a:effectLst/>
              <a:latin typeface="+mn-lt"/>
              <a:ea typeface="+mn-ea"/>
              <a:cs typeface="+mn-cs"/>
            </a:endParaRPr>
          </a:p>
        </p:txBody>
      </p:sp>
      <p:sp>
        <p:nvSpPr>
          <p:cNvPr id="5" name="Date Placeholder 4">
            <a:extLst>
              <a:ext uri="{FF2B5EF4-FFF2-40B4-BE49-F238E27FC236}">
                <a16:creationId xmlns:a16="http://schemas.microsoft.com/office/drawing/2014/main" id="{495E8707-BCB0-4D03-8E33-4E73F7C8D97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0647F-EE1F-4B69-9F2F-F9679CB08C7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10/17/20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135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1B853-504B-4D45-871B-7DECA3F18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415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1B853-504B-4D45-871B-7DECA3F18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342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8200A785-3863-4076-955B-6D32730480F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1E0B0A-C139-4189-BED0-E02036A7585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10/17/20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94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1B853-504B-4D45-871B-7DECA3F18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901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9B8A6-4594-44A7-BD88-0C6DB3520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118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9B8A6-4594-44A7-BD88-0C6DB3520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028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9B8A6-4594-44A7-BD88-0C6DB3520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98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FBA7C-73A1-4EF7-AADB-250D562DA699}" type="slidenum">
              <a:rPr lang="en-US" smtClean="0"/>
              <a:t>8</a:t>
            </a:fld>
            <a:endParaRPr lang="en-US"/>
          </a:p>
        </p:txBody>
      </p:sp>
    </p:spTree>
    <p:extLst>
      <p:ext uri="{BB962C8B-B14F-4D97-AF65-F5344CB8AC3E}">
        <p14:creationId xmlns:p14="http://schemas.microsoft.com/office/powerpoint/2010/main" val="315997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9B8A6-4594-44A7-BD88-0C6DB3520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697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9B8A6-4594-44A7-BD88-0C6DB3520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195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9B8A6-4594-44A7-BD88-0C6DB3520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114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9B8A6-4594-44A7-BD88-0C6DB3520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476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9B8A6-4594-44A7-BD88-0C6DB3520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991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9B8A6-4594-44A7-BD88-0C6DB3520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165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2F64D6E-DE6B-4C45-8027-D62C0053D41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6665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2CDD-4137-481D-84EE-8DD810CB5A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6116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A4FA9-FA8A-4D72-9FE2-1F5E271CEB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733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A4FA9-FA8A-4D72-9FE2-1F5E271CEB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18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customize your view.</a:t>
            </a:r>
          </a:p>
          <a:p>
            <a:r>
              <a:rPr lang="en-US" dirty="0"/>
              <a:t>We recommend you use speaker view.</a:t>
            </a:r>
          </a:p>
          <a:p>
            <a:r>
              <a:rPr lang="en-US" dirty="0"/>
              <a:t>You can drag and drop the videos during slide share.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5C97B-4771-49FC-ACA0-07B579327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94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88F27-2361-48A8-ABC5-DD280866BA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642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2CDD-4137-481D-84EE-8DD810CB5A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216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2CDD-4137-481D-84EE-8DD810CB5A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2408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2CDD-4137-481D-84EE-8DD810CB5A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221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2CDD-4137-481D-84EE-8DD810CB5A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0106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2CDD-4137-481D-84EE-8DD810CB5A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1754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2CDD-4137-481D-84EE-8DD810CB5A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3206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88F27-2361-48A8-ABC5-DD280866BA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642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2CDD-4137-481D-84EE-8DD810CB5A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374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Open Sans"/>
              <a:ea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2CDD-4137-481D-84EE-8DD810CB5A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454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FBA7C-73A1-4EF7-AADB-250D562DA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443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2CDD-4137-481D-84EE-8DD810CB5A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898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remind all of us in the room of how we want to participate, including the facilitators.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nSpc>
                <a:spcPct val="107000"/>
              </a:lnSpc>
              <a:spcBef>
                <a:spcPts val="0"/>
              </a:spcBef>
              <a:spcAft>
                <a:spcPts val="0"/>
              </a:spcAft>
              <a:buNone/>
            </a:pPr>
            <a:r>
              <a:rPr lang="en-US" sz="12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Allyship</a:t>
            </a:r>
            <a:r>
              <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 Discuss how are persons of privilege being supportive of vulnerable individuals and communities. (Facilitator: Margaret Axelrod)</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0"/>
              </a:spcAft>
              <a:buNone/>
            </a:pPr>
            <a:endParaRPr lang="en-US" sz="1200" b="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0"/>
              </a:spcAft>
              <a:buNone/>
            </a:pPr>
            <a:r>
              <a:rPr lang="en-US" sz="12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Antiracism / Undoing racism</a:t>
            </a:r>
            <a:r>
              <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 Explore what racism means to others and practices that can be used to begin reversing the effects of racism. (Facilitator: Chanda Dunn)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Health Equity in Practice</a:t>
            </a:r>
            <a:r>
              <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 Discuss how providers and/or their organizations are working to make sure equitable services are being provided. (Facilitator: Jose Davila)</a:t>
            </a:r>
          </a:p>
          <a:p>
            <a:pPr marL="0" marR="0" indent="0">
              <a:lnSpc>
                <a:spcPct val="107000"/>
              </a:lnSpc>
              <a:spcBef>
                <a:spcPts val="0"/>
              </a:spcBef>
              <a:spcAft>
                <a:spcPts val="0"/>
              </a:spcAft>
              <a:buNone/>
            </a:pPr>
            <a:r>
              <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Partnering for Health Equity</a:t>
            </a:r>
            <a:r>
              <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 Engaging partners, from elected officials to community members in equity work makes a large impact. Discuss the power of having community partners in equity work. (Facilitator: Jacquelyn Favours)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0FFBA7C-73A1-4EF7-AADB-250D562DA699}" type="slidenum">
              <a:rPr lang="en-US" smtClean="0"/>
              <a:t>79</a:t>
            </a:fld>
            <a:endParaRPr lang="en-US"/>
          </a:p>
        </p:txBody>
      </p:sp>
    </p:spTree>
    <p:extLst>
      <p:ext uri="{BB962C8B-B14F-4D97-AF65-F5344CB8AC3E}">
        <p14:creationId xmlns:p14="http://schemas.microsoft.com/office/powerpoint/2010/main" val="1808382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BAD1D78D-9F7A-45CC-A44B-6C4681CD487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781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55CC"/>
                </a:solidFill>
                <a:effectLst/>
                <a:latin typeface="arial" panose="020B0604020202020204" pitchFamily="34" charset="0"/>
                <a:hlinkClick r:id="rId3"/>
              </a:rPr>
              <a:t>https://forms.gle/UNUqoX9KAcMjQ3TM9</a:t>
            </a:r>
            <a:endParaRPr lang="en-US" dirty="0"/>
          </a:p>
        </p:txBody>
      </p:sp>
      <p:sp>
        <p:nvSpPr>
          <p:cNvPr id="4" name="Slide Number Placeholder 3"/>
          <p:cNvSpPr>
            <a:spLocks noGrp="1"/>
          </p:cNvSpPr>
          <p:nvPr>
            <p:ph type="sldNum" sz="quarter" idx="5"/>
          </p:nvPr>
        </p:nvSpPr>
        <p:spPr/>
        <p:txBody>
          <a:bodyPr/>
          <a:lstStyle/>
          <a:p>
            <a:fld id="{50FFBA7C-73A1-4EF7-AADB-250D562DA699}" type="slidenum">
              <a:rPr lang="en-US" smtClean="0"/>
              <a:t>84</a:t>
            </a:fld>
            <a:endParaRPr lang="en-US"/>
          </a:p>
        </p:txBody>
      </p:sp>
    </p:spTree>
    <p:extLst>
      <p:ext uri="{BB962C8B-B14F-4D97-AF65-F5344CB8AC3E}">
        <p14:creationId xmlns:p14="http://schemas.microsoft.com/office/powerpoint/2010/main" val="38777548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pdf we will send after this meeting to every one with these dates and topics and registration links—also on our website but these reflect the focus of our Advocacy Committee and Rural Health Team.   We’ve saved the discussion of Closing the Coverage Gap </a:t>
            </a:r>
            <a:r>
              <a:rPr lang="en-US" dirty="0" err="1"/>
              <a:t>til</a:t>
            </a:r>
            <a:r>
              <a:rPr lang="en-US" dirty="0"/>
              <a:t> after the election…because this election as you know has the potential to change the landscape of health care for decades to come.</a:t>
            </a:r>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67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been doing an annual conference for many years, but this year we will be doing it a bit differently…</a:t>
            </a:r>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458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customize your view.</a:t>
            </a:r>
          </a:p>
          <a:p>
            <a:r>
              <a:rPr lang="en-US" dirty="0"/>
              <a:t>We recommend you use speaker view.</a:t>
            </a:r>
          </a:p>
          <a:p>
            <a:r>
              <a:rPr lang="en-US" dirty="0"/>
              <a:t>You can drag and drop the videos during slide share.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5C97B-4771-49FC-ACA0-07B579327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272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trike="sng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1B853-504B-4D45-871B-7DECA3F18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48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1B853-504B-4D45-871B-7DECA3F18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6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1B853-504B-4D45-871B-7DECA3F18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920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10/17/20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2780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10/17/20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78159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10/17/20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24039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10/17/20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37837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10/17/20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60411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10/17/20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09920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10/17/20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940899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10/17/20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40025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10/17/20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26884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10/17/20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88823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10/17/20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1238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03/14/2016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AFD1F-156A-4887-9047-C09A35FCC40E}" type="slidenum">
              <a:rPr lang="en-US" smtClean="0"/>
              <a:t>‹#›</a:t>
            </a:fld>
            <a:endParaRPr lang="en-US"/>
          </a:p>
        </p:txBody>
      </p:sp>
    </p:spTree>
    <p:extLst>
      <p:ext uri="{BB962C8B-B14F-4D97-AF65-F5344CB8AC3E}">
        <p14:creationId xmlns:p14="http://schemas.microsoft.com/office/powerpoint/2010/main" val="207189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8382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03/14/2016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AFD1F-156A-4887-9047-C09A35FCC40E}" type="slidenum">
              <a:rPr lang="en-US" smtClean="0"/>
              <a:t>‹#›</a:t>
            </a:fld>
            <a:endParaRPr lang="en-US"/>
          </a:p>
        </p:txBody>
      </p:sp>
    </p:spTree>
    <p:extLst>
      <p:ext uri="{BB962C8B-B14F-4D97-AF65-F5344CB8AC3E}">
        <p14:creationId xmlns:p14="http://schemas.microsoft.com/office/powerpoint/2010/main" val="2613248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03/14/2016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AFD1F-156A-4887-9047-C09A35FCC40E}" type="slidenum">
              <a:rPr lang="en-US" smtClean="0"/>
              <a:t>‹#›</a:t>
            </a:fld>
            <a:endParaRPr lang="en-US"/>
          </a:p>
        </p:txBody>
      </p:sp>
    </p:spTree>
    <p:extLst>
      <p:ext uri="{BB962C8B-B14F-4D97-AF65-F5344CB8AC3E}">
        <p14:creationId xmlns:p14="http://schemas.microsoft.com/office/powerpoint/2010/main" val="2193657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03/14/2016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AFD1F-156A-4887-9047-C09A35FCC40E}" type="slidenum">
              <a:rPr lang="en-US" smtClean="0"/>
              <a:t>‹#›</a:t>
            </a:fld>
            <a:endParaRPr lang="en-US"/>
          </a:p>
        </p:txBody>
      </p:sp>
    </p:spTree>
    <p:extLst>
      <p:ext uri="{BB962C8B-B14F-4D97-AF65-F5344CB8AC3E}">
        <p14:creationId xmlns:p14="http://schemas.microsoft.com/office/powerpoint/2010/main" val="3944766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03/14/2016</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8AFD1F-156A-4887-9047-C09A35FCC40E}" type="slidenum">
              <a:rPr lang="en-US" smtClean="0"/>
              <a:t>‹#›</a:t>
            </a:fld>
            <a:endParaRPr lang="en-US"/>
          </a:p>
        </p:txBody>
      </p:sp>
    </p:spTree>
    <p:extLst>
      <p:ext uri="{BB962C8B-B14F-4D97-AF65-F5344CB8AC3E}">
        <p14:creationId xmlns:p14="http://schemas.microsoft.com/office/powerpoint/2010/main" val="171834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03/14/2016</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8AFD1F-156A-4887-9047-C09A35FCC40E}" type="slidenum">
              <a:rPr lang="en-US" smtClean="0"/>
              <a:t>‹#›</a:t>
            </a:fld>
            <a:endParaRPr lang="en-US"/>
          </a:p>
        </p:txBody>
      </p:sp>
    </p:spTree>
    <p:extLst>
      <p:ext uri="{BB962C8B-B14F-4D97-AF65-F5344CB8AC3E}">
        <p14:creationId xmlns:p14="http://schemas.microsoft.com/office/powerpoint/2010/main" val="2862181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03/14/2016</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8AFD1F-156A-4887-9047-C09A35FCC40E}" type="slidenum">
              <a:rPr lang="en-US" smtClean="0"/>
              <a:t>‹#›</a:t>
            </a:fld>
            <a:endParaRPr lang="en-US"/>
          </a:p>
        </p:txBody>
      </p:sp>
    </p:spTree>
    <p:extLst>
      <p:ext uri="{BB962C8B-B14F-4D97-AF65-F5344CB8AC3E}">
        <p14:creationId xmlns:p14="http://schemas.microsoft.com/office/powerpoint/2010/main" val="3270543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03/14/2016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AFD1F-156A-4887-9047-C09A35FCC40E}" type="slidenum">
              <a:rPr lang="en-US" smtClean="0"/>
              <a:t>‹#›</a:t>
            </a:fld>
            <a:endParaRPr lang="en-US"/>
          </a:p>
        </p:txBody>
      </p:sp>
    </p:spTree>
    <p:extLst>
      <p:ext uri="{BB962C8B-B14F-4D97-AF65-F5344CB8AC3E}">
        <p14:creationId xmlns:p14="http://schemas.microsoft.com/office/powerpoint/2010/main" val="307818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10/17/20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6346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03/14/2016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AFD1F-156A-4887-9047-C09A35FCC40E}" type="slidenum">
              <a:rPr lang="en-US" smtClean="0"/>
              <a:t>‹#›</a:t>
            </a:fld>
            <a:endParaRPr lang="en-US"/>
          </a:p>
        </p:txBody>
      </p:sp>
    </p:spTree>
    <p:extLst>
      <p:ext uri="{BB962C8B-B14F-4D97-AF65-F5344CB8AC3E}">
        <p14:creationId xmlns:p14="http://schemas.microsoft.com/office/powerpoint/2010/main" val="1596662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03/14/2016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AFD1F-156A-4887-9047-C09A35FCC40E}" type="slidenum">
              <a:rPr lang="en-US" smtClean="0"/>
              <a:t>‹#›</a:t>
            </a:fld>
            <a:endParaRPr lang="en-US"/>
          </a:p>
        </p:txBody>
      </p:sp>
    </p:spTree>
    <p:extLst>
      <p:ext uri="{BB962C8B-B14F-4D97-AF65-F5344CB8AC3E}">
        <p14:creationId xmlns:p14="http://schemas.microsoft.com/office/powerpoint/2010/main" val="1463755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03/14/2016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AFD1F-156A-4887-9047-C09A35FCC40E}" type="slidenum">
              <a:rPr lang="en-US" smtClean="0"/>
              <a:t>‹#›</a:t>
            </a:fld>
            <a:endParaRPr lang="en-US"/>
          </a:p>
        </p:txBody>
      </p:sp>
    </p:spTree>
    <p:extLst>
      <p:ext uri="{BB962C8B-B14F-4D97-AF65-F5344CB8AC3E}">
        <p14:creationId xmlns:p14="http://schemas.microsoft.com/office/powerpoint/2010/main" val="3065905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27549-B6F7-41F8-A2EB-44C286468B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242F3D-6DEF-4E91-A8E0-2B9C437FB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4FF725-7E0A-42F7-80FB-41AE73168211}"/>
              </a:ext>
            </a:extLst>
          </p:cNvPr>
          <p:cNvSpPr>
            <a:spLocks noGrp="1"/>
          </p:cNvSpPr>
          <p:nvPr>
            <p:ph type="dt" sz="half" idx="10"/>
          </p:nvPr>
        </p:nvSpPr>
        <p:spPr/>
        <p:txBody>
          <a:bodyPr/>
          <a:lstStyle/>
          <a:p>
            <a:fld id="{1758366A-5548-4E7E-8784-B7D94AAA7DFF}" type="datetimeFigureOut">
              <a:rPr lang="en-US" smtClean="0"/>
              <a:t>10/17/20</a:t>
            </a:fld>
            <a:endParaRPr lang="en-US"/>
          </a:p>
        </p:txBody>
      </p:sp>
      <p:sp>
        <p:nvSpPr>
          <p:cNvPr id="5" name="Footer Placeholder 4">
            <a:extLst>
              <a:ext uri="{FF2B5EF4-FFF2-40B4-BE49-F238E27FC236}">
                <a16:creationId xmlns:a16="http://schemas.microsoft.com/office/drawing/2014/main" id="{06F49ED7-AA99-484B-98BC-53712B37A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E6359-C330-450B-ACCA-91695C9BD269}"/>
              </a:ext>
            </a:extLst>
          </p:cNvPr>
          <p:cNvSpPr>
            <a:spLocks noGrp="1"/>
          </p:cNvSpPr>
          <p:nvPr>
            <p:ph type="sldNum" sz="quarter" idx="12"/>
          </p:nvPr>
        </p:nvSpPr>
        <p:spPr/>
        <p:txBody>
          <a:bodyPr/>
          <a:lstStyle/>
          <a:p>
            <a:fld id="{CF678138-CFFA-43DD-BAF8-994037450A6A}" type="slidenum">
              <a:rPr lang="en-US" smtClean="0"/>
              <a:t>‹#›</a:t>
            </a:fld>
            <a:endParaRPr lang="en-US"/>
          </a:p>
        </p:txBody>
      </p:sp>
    </p:spTree>
    <p:extLst>
      <p:ext uri="{BB962C8B-B14F-4D97-AF65-F5344CB8AC3E}">
        <p14:creationId xmlns:p14="http://schemas.microsoft.com/office/powerpoint/2010/main" val="1050676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EBB0-FA95-4198-AC7A-2FF4CA7CAC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829227-6B47-4150-A87B-1936E624AE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A320B-7B37-4075-B470-971469555384}"/>
              </a:ext>
            </a:extLst>
          </p:cNvPr>
          <p:cNvSpPr>
            <a:spLocks noGrp="1"/>
          </p:cNvSpPr>
          <p:nvPr>
            <p:ph type="dt" sz="half" idx="10"/>
          </p:nvPr>
        </p:nvSpPr>
        <p:spPr/>
        <p:txBody>
          <a:bodyPr/>
          <a:lstStyle/>
          <a:p>
            <a:fld id="{1758366A-5548-4E7E-8784-B7D94AAA7DFF}" type="datetimeFigureOut">
              <a:rPr lang="en-US" smtClean="0"/>
              <a:t>10/17/20</a:t>
            </a:fld>
            <a:endParaRPr lang="en-US"/>
          </a:p>
        </p:txBody>
      </p:sp>
      <p:sp>
        <p:nvSpPr>
          <p:cNvPr id="5" name="Footer Placeholder 4">
            <a:extLst>
              <a:ext uri="{FF2B5EF4-FFF2-40B4-BE49-F238E27FC236}">
                <a16:creationId xmlns:a16="http://schemas.microsoft.com/office/drawing/2014/main" id="{592E20E3-436E-46BF-8CC2-08F02569F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9ADFC-2C45-4612-B85C-A3031D323E73}"/>
              </a:ext>
            </a:extLst>
          </p:cNvPr>
          <p:cNvSpPr>
            <a:spLocks noGrp="1"/>
          </p:cNvSpPr>
          <p:nvPr>
            <p:ph type="sldNum" sz="quarter" idx="12"/>
          </p:nvPr>
        </p:nvSpPr>
        <p:spPr/>
        <p:txBody>
          <a:bodyPr/>
          <a:lstStyle/>
          <a:p>
            <a:fld id="{CF678138-CFFA-43DD-BAF8-994037450A6A}" type="slidenum">
              <a:rPr lang="en-US" smtClean="0"/>
              <a:t>‹#›</a:t>
            </a:fld>
            <a:endParaRPr lang="en-US"/>
          </a:p>
        </p:txBody>
      </p:sp>
    </p:spTree>
    <p:extLst>
      <p:ext uri="{BB962C8B-B14F-4D97-AF65-F5344CB8AC3E}">
        <p14:creationId xmlns:p14="http://schemas.microsoft.com/office/powerpoint/2010/main" val="1803391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B1159-3239-4CD2-A2E6-61EB5A8D45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188C0F-0DAC-4117-8E22-8AB0674408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DA4C0C-BA5F-481B-B15E-B225C15E0091}"/>
              </a:ext>
            </a:extLst>
          </p:cNvPr>
          <p:cNvSpPr>
            <a:spLocks noGrp="1"/>
          </p:cNvSpPr>
          <p:nvPr>
            <p:ph type="dt" sz="half" idx="10"/>
          </p:nvPr>
        </p:nvSpPr>
        <p:spPr/>
        <p:txBody>
          <a:bodyPr/>
          <a:lstStyle/>
          <a:p>
            <a:fld id="{1758366A-5548-4E7E-8784-B7D94AAA7DFF}" type="datetimeFigureOut">
              <a:rPr lang="en-US" smtClean="0"/>
              <a:t>10/17/20</a:t>
            </a:fld>
            <a:endParaRPr lang="en-US"/>
          </a:p>
        </p:txBody>
      </p:sp>
      <p:sp>
        <p:nvSpPr>
          <p:cNvPr id="5" name="Footer Placeholder 4">
            <a:extLst>
              <a:ext uri="{FF2B5EF4-FFF2-40B4-BE49-F238E27FC236}">
                <a16:creationId xmlns:a16="http://schemas.microsoft.com/office/drawing/2014/main" id="{650056ED-B72F-480C-BEEF-63D2BAD84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8C3DA-6C54-4C50-9114-9CCC7EE1ED1D}"/>
              </a:ext>
            </a:extLst>
          </p:cNvPr>
          <p:cNvSpPr>
            <a:spLocks noGrp="1"/>
          </p:cNvSpPr>
          <p:nvPr>
            <p:ph type="sldNum" sz="quarter" idx="12"/>
          </p:nvPr>
        </p:nvSpPr>
        <p:spPr/>
        <p:txBody>
          <a:bodyPr/>
          <a:lstStyle/>
          <a:p>
            <a:fld id="{CF678138-CFFA-43DD-BAF8-994037450A6A}" type="slidenum">
              <a:rPr lang="en-US" smtClean="0"/>
              <a:t>‹#›</a:t>
            </a:fld>
            <a:endParaRPr lang="en-US"/>
          </a:p>
        </p:txBody>
      </p:sp>
    </p:spTree>
    <p:extLst>
      <p:ext uri="{BB962C8B-B14F-4D97-AF65-F5344CB8AC3E}">
        <p14:creationId xmlns:p14="http://schemas.microsoft.com/office/powerpoint/2010/main" val="3504960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D516-40B8-4A9A-BAB4-9C94789E83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81B23C-2625-4874-8962-ECE72EDBC3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B6931D-460F-4111-A78A-CB6603843E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DDEC51-5D95-4867-BC89-882563C66B65}"/>
              </a:ext>
            </a:extLst>
          </p:cNvPr>
          <p:cNvSpPr>
            <a:spLocks noGrp="1"/>
          </p:cNvSpPr>
          <p:nvPr>
            <p:ph type="dt" sz="half" idx="10"/>
          </p:nvPr>
        </p:nvSpPr>
        <p:spPr/>
        <p:txBody>
          <a:bodyPr/>
          <a:lstStyle/>
          <a:p>
            <a:fld id="{1758366A-5548-4E7E-8784-B7D94AAA7DFF}" type="datetimeFigureOut">
              <a:rPr lang="en-US" smtClean="0"/>
              <a:t>10/17/20</a:t>
            </a:fld>
            <a:endParaRPr lang="en-US"/>
          </a:p>
        </p:txBody>
      </p:sp>
      <p:sp>
        <p:nvSpPr>
          <p:cNvPr id="6" name="Footer Placeholder 5">
            <a:extLst>
              <a:ext uri="{FF2B5EF4-FFF2-40B4-BE49-F238E27FC236}">
                <a16:creationId xmlns:a16="http://schemas.microsoft.com/office/drawing/2014/main" id="{B0EC5884-A142-420F-89E9-043B1C630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821F6-CE50-411A-92FE-6F37762DC402}"/>
              </a:ext>
            </a:extLst>
          </p:cNvPr>
          <p:cNvSpPr>
            <a:spLocks noGrp="1"/>
          </p:cNvSpPr>
          <p:nvPr>
            <p:ph type="sldNum" sz="quarter" idx="12"/>
          </p:nvPr>
        </p:nvSpPr>
        <p:spPr/>
        <p:txBody>
          <a:bodyPr/>
          <a:lstStyle/>
          <a:p>
            <a:fld id="{CF678138-CFFA-43DD-BAF8-994037450A6A}" type="slidenum">
              <a:rPr lang="en-US" smtClean="0"/>
              <a:t>‹#›</a:t>
            </a:fld>
            <a:endParaRPr lang="en-US"/>
          </a:p>
        </p:txBody>
      </p:sp>
    </p:spTree>
    <p:extLst>
      <p:ext uri="{BB962C8B-B14F-4D97-AF65-F5344CB8AC3E}">
        <p14:creationId xmlns:p14="http://schemas.microsoft.com/office/powerpoint/2010/main" val="2560780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322D-E5C2-4700-A1FB-8F795A43DA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C6C0E0-862E-4404-8AAA-EE28586741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AE06AB-AFB6-451D-A074-5B8A7C3FE5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5BD8C3-0CAA-413A-9AB0-B960A49F59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210694-22BE-47C2-AE60-252D700E2A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0F900C-79F0-4F4F-B173-1210EBDF6935}"/>
              </a:ext>
            </a:extLst>
          </p:cNvPr>
          <p:cNvSpPr>
            <a:spLocks noGrp="1"/>
          </p:cNvSpPr>
          <p:nvPr>
            <p:ph type="dt" sz="half" idx="10"/>
          </p:nvPr>
        </p:nvSpPr>
        <p:spPr/>
        <p:txBody>
          <a:bodyPr/>
          <a:lstStyle/>
          <a:p>
            <a:fld id="{1758366A-5548-4E7E-8784-B7D94AAA7DFF}" type="datetimeFigureOut">
              <a:rPr lang="en-US" smtClean="0"/>
              <a:t>10/17/20</a:t>
            </a:fld>
            <a:endParaRPr lang="en-US"/>
          </a:p>
        </p:txBody>
      </p:sp>
      <p:sp>
        <p:nvSpPr>
          <p:cNvPr id="8" name="Footer Placeholder 7">
            <a:extLst>
              <a:ext uri="{FF2B5EF4-FFF2-40B4-BE49-F238E27FC236}">
                <a16:creationId xmlns:a16="http://schemas.microsoft.com/office/drawing/2014/main" id="{847EE49F-5658-4410-97E1-E50FEB2460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7770C6-1A3A-4BCB-B249-EA2C22953BC9}"/>
              </a:ext>
            </a:extLst>
          </p:cNvPr>
          <p:cNvSpPr>
            <a:spLocks noGrp="1"/>
          </p:cNvSpPr>
          <p:nvPr>
            <p:ph type="sldNum" sz="quarter" idx="12"/>
          </p:nvPr>
        </p:nvSpPr>
        <p:spPr/>
        <p:txBody>
          <a:bodyPr/>
          <a:lstStyle/>
          <a:p>
            <a:fld id="{CF678138-CFFA-43DD-BAF8-994037450A6A}" type="slidenum">
              <a:rPr lang="en-US" smtClean="0"/>
              <a:t>‹#›</a:t>
            </a:fld>
            <a:endParaRPr lang="en-US"/>
          </a:p>
        </p:txBody>
      </p:sp>
    </p:spTree>
    <p:extLst>
      <p:ext uri="{BB962C8B-B14F-4D97-AF65-F5344CB8AC3E}">
        <p14:creationId xmlns:p14="http://schemas.microsoft.com/office/powerpoint/2010/main" val="3157475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60EC-0091-4460-BC6E-774A6A478F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9C203-30C3-4334-9E98-AAC8E88C8F9F}"/>
              </a:ext>
            </a:extLst>
          </p:cNvPr>
          <p:cNvSpPr>
            <a:spLocks noGrp="1"/>
          </p:cNvSpPr>
          <p:nvPr>
            <p:ph type="dt" sz="half" idx="10"/>
          </p:nvPr>
        </p:nvSpPr>
        <p:spPr/>
        <p:txBody>
          <a:bodyPr/>
          <a:lstStyle/>
          <a:p>
            <a:fld id="{1758366A-5548-4E7E-8784-B7D94AAA7DFF}" type="datetimeFigureOut">
              <a:rPr lang="en-US" smtClean="0"/>
              <a:t>10/17/20</a:t>
            </a:fld>
            <a:endParaRPr lang="en-US"/>
          </a:p>
        </p:txBody>
      </p:sp>
      <p:sp>
        <p:nvSpPr>
          <p:cNvPr id="4" name="Footer Placeholder 3">
            <a:extLst>
              <a:ext uri="{FF2B5EF4-FFF2-40B4-BE49-F238E27FC236}">
                <a16:creationId xmlns:a16="http://schemas.microsoft.com/office/drawing/2014/main" id="{9AC93995-A05A-43D4-A49E-32BDB69B97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2E64BE-E0DB-4C3A-8ECB-27B20D632DF5}"/>
              </a:ext>
            </a:extLst>
          </p:cNvPr>
          <p:cNvSpPr>
            <a:spLocks noGrp="1"/>
          </p:cNvSpPr>
          <p:nvPr>
            <p:ph type="sldNum" sz="quarter" idx="12"/>
          </p:nvPr>
        </p:nvSpPr>
        <p:spPr/>
        <p:txBody>
          <a:bodyPr/>
          <a:lstStyle/>
          <a:p>
            <a:fld id="{CF678138-CFFA-43DD-BAF8-994037450A6A}" type="slidenum">
              <a:rPr lang="en-US" smtClean="0"/>
              <a:t>‹#›</a:t>
            </a:fld>
            <a:endParaRPr lang="en-US"/>
          </a:p>
        </p:txBody>
      </p:sp>
    </p:spTree>
    <p:extLst>
      <p:ext uri="{BB962C8B-B14F-4D97-AF65-F5344CB8AC3E}">
        <p14:creationId xmlns:p14="http://schemas.microsoft.com/office/powerpoint/2010/main" val="3886301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97A08-287F-4A71-AE1B-0CA355CC92C5}"/>
              </a:ext>
            </a:extLst>
          </p:cNvPr>
          <p:cNvSpPr>
            <a:spLocks noGrp="1"/>
          </p:cNvSpPr>
          <p:nvPr>
            <p:ph type="dt" sz="half" idx="10"/>
          </p:nvPr>
        </p:nvSpPr>
        <p:spPr/>
        <p:txBody>
          <a:bodyPr/>
          <a:lstStyle/>
          <a:p>
            <a:fld id="{1758366A-5548-4E7E-8784-B7D94AAA7DFF}" type="datetimeFigureOut">
              <a:rPr lang="en-US" smtClean="0"/>
              <a:t>10/17/20</a:t>
            </a:fld>
            <a:endParaRPr lang="en-US"/>
          </a:p>
        </p:txBody>
      </p:sp>
      <p:sp>
        <p:nvSpPr>
          <p:cNvPr id="3" name="Footer Placeholder 2">
            <a:extLst>
              <a:ext uri="{FF2B5EF4-FFF2-40B4-BE49-F238E27FC236}">
                <a16:creationId xmlns:a16="http://schemas.microsoft.com/office/drawing/2014/main" id="{21385CBE-2DD5-43B1-ABDD-9F4BC267E4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BEE108-B43F-4238-BBBA-60BA047CF31D}"/>
              </a:ext>
            </a:extLst>
          </p:cNvPr>
          <p:cNvSpPr>
            <a:spLocks noGrp="1"/>
          </p:cNvSpPr>
          <p:nvPr>
            <p:ph type="sldNum" sz="quarter" idx="12"/>
          </p:nvPr>
        </p:nvSpPr>
        <p:spPr/>
        <p:txBody>
          <a:bodyPr/>
          <a:lstStyle/>
          <a:p>
            <a:fld id="{CF678138-CFFA-43DD-BAF8-994037450A6A}" type="slidenum">
              <a:rPr lang="en-US" smtClean="0"/>
              <a:t>‹#›</a:t>
            </a:fld>
            <a:endParaRPr lang="en-US"/>
          </a:p>
        </p:txBody>
      </p:sp>
    </p:spTree>
    <p:extLst>
      <p:ext uri="{BB962C8B-B14F-4D97-AF65-F5344CB8AC3E}">
        <p14:creationId xmlns:p14="http://schemas.microsoft.com/office/powerpoint/2010/main" val="334705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10/17/20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0144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C9D05-A1F7-42F6-897C-00F712CE00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4A0A41-7F5F-4545-8ECA-D1BFBC6985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E70FDF-02DF-41BD-814E-35A0764C1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2A3D1-11BC-4B8F-826F-580BC1DD0C09}"/>
              </a:ext>
            </a:extLst>
          </p:cNvPr>
          <p:cNvSpPr>
            <a:spLocks noGrp="1"/>
          </p:cNvSpPr>
          <p:nvPr>
            <p:ph type="dt" sz="half" idx="10"/>
          </p:nvPr>
        </p:nvSpPr>
        <p:spPr/>
        <p:txBody>
          <a:bodyPr/>
          <a:lstStyle/>
          <a:p>
            <a:fld id="{1758366A-5548-4E7E-8784-B7D94AAA7DFF}" type="datetimeFigureOut">
              <a:rPr lang="en-US" smtClean="0"/>
              <a:t>10/17/20</a:t>
            </a:fld>
            <a:endParaRPr lang="en-US"/>
          </a:p>
        </p:txBody>
      </p:sp>
      <p:sp>
        <p:nvSpPr>
          <p:cNvPr id="6" name="Footer Placeholder 5">
            <a:extLst>
              <a:ext uri="{FF2B5EF4-FFF2-40B4-BE49-F238E27FC236}">
                <a16:creationId xmlns:a16="http://schemas.microsoft.com/office/drawing/2014/main" id="{2E1E1A5C-9DC5-4BD2-BE36-4588C257C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0BE888-55D8-4B47-A223-9A08A62BC75A}"/>
              </a:ext>
            </a:extLst>
          </p:cNvPr>
          <p:cNvSpPr>
            <a:spLocks noGrp="1"/>
          </p:cNvSpPr>
          <p:nvPr>
            <p:ph type="sldNum" sz="quarter" idx="12"/>
          </p:nvPr>
        </p:nvSpPr>
        <p:spPr/>
        <p:txBody>
          <a:bodyPr/>
          <a:lstStyle/>
          <a:p>
            <a:fld id="{CF678138-CFFA-43DD-BAF8-994037450A6A}" type="slidenum">
              <a:rPr lang="en-US" smtClean="0"/>
              <a:t>‹#›</a:t>
            </a:fld>
            <a:endParaRPr lang="en-US"/>
          </a:p>
        </p:txBody>
      </p:sp>
    </p:spTree>
    <p:extLst>
      <p:ext uri="{BB962C8B-B14F-4D97-AF65-F5344CB8AC3E}">
        <p14:creationId xmlns:p14="http://schemas.microsoft.com/office/powerpoint/2010/main" val="1095286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903D-F9C7-462C-ADA1-7219756131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E3EB7B-0108-4F88-BDEB-E02A368CF7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6AEDAC-D898-4F39-9436-CF6DD9D55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9D4F0E-0AFA-4B58-B12D-63E3CFC3B584}"/>
              </a:ext>
            </a:extLst>
          </p:cNvPr>
          <p:cNvSpPr>
            <a:spLocks noGrp="1"/>
          </p:cNvSpPr>
          <p:nvPr>
            <p:ph type="dt" sz="half" idx="10"/>
          </p:nvPr>
        </p:nvSpPr>
        <p:spPr/>
        <p:txBody>
          <a:bodyPr/>
          <a:lstStyle/>
          <a:p>
            <a:fld id="{1758366A-5548-4E7E-8784-B7D94AAA7DFF}" type="datetimeFigureOut">
              <a:rPr lang="en-US" smtClean="0"/>
              <a:t>10/17/20</a:t>
            </a:fld>
            <a:endParaRPr lang="en-US"/>
          </a:p>
        </p:txBody>
      </p:sp>
      <p:sp>
        <p:nvSpPr>
          <p:cNvPr id="6" name="Footer Placeholder 5">
            <a:extLst>
              <a:ext uri="{FF2B5EF4-FFF2-40B4-BE49-F238E27FC236}">
                <a16:creationId xmlns:a16="http://schemas.microsoft.com/office/drawing/2014/main" id="{73694B00-675A-4CC9-9A39-0257057F50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B9C853-F4CF-45A4-97CF-15DA9686E2CA}"/>
              </a:ext>
            </a:extLst>
          </p:cNvPr>
          <p:cNvSpPr>
            <a:spLocks noGrp="1"/>
          </p:cNvSpPr>
          <p:nvPr>
            <p:ph type="sldNum" sz="quarter" idx="12"/>
          </p:nvPr>
        </p:nvSpPr>
        <p:spPr/>
        <p:txBody>
          <a:bodyPr/>
          <a:lstStyle/>
          <a:p>
            <a:fld id="{CF678138-CFFA-43DD-BAF8-994037450A6A}" type="slidenum">
              <a:rPr lang="en-US" smtClean="0"/>
              <a:t>‹#›</a:t>
            </a:fld>
            <a:endParaRPr lang="en-US"/>
          </a:p>
        </p:txBody>
      </p:sp>
    </p:spTree>
    <p:extLst>
      <p:ext uri="{BB962C8B-B14F-4D97-AF65-F5344CB8AC3E}">
        <p14:creationId xmlns:p14="http://schemas.microsoft.com/office/powerpoint/2010/main" val="3428752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BCA0-4562-44AB-9C77-EBB7B90147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D5C704-52E0-4122-9D86-84447A9927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1D4C2-83BC-4A03-96E2-1A78624E1D1D}"/>
              </a:ext>
            </a:extLst>
          </p:cNvPr>
          <p:cNvSpPr>
            <a:spLocks noGrp="1"/>
          </p:cNvSpPr>
          <p:nvPr>
            <p:ph type="dt" sz="half" idx="10"/>
          </p:nvPr>
        </p:nvSpPr>
        <p:spPr/>
        <p:txBody>
          <a:bodyPr/>
          <a:lstStyle/>
          <a:p>
            <a:fld id="{1758366A-5548-4E7E-8784-B7D94AAA7DFF}" type="datetimeFigureOut">
              <a:rPr lang="en-US" smtClean="0"/>
              <a:t>10/17/20</a:t>
            </a:fld>
            <a:endParaRPr lang="en-US"/>
          </a:p>
        </p:txBody>
      </p:sp>
      <p:sp>
        <p:nvSpPr>
          <p:cNvPr id="5" name="Footer Placeholder 4">
            <a:extLst>
              <a:ext uri="{FF2B5EF4-FFF2-40B4-BE49-F238E27FC236}">
                <a16:creationId xmlns:a16="http://schemas.microsoft.com/office/drawing/2014/main" id="{009C3BAC-3CF1-4028-A2A2-A48E13F31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32A72-5FA4-47DB-86AD-3BDED5D46198}"/>
              </a:ext>
            </a:extLst>
          </p:cNvPr>
          <p:cNvSpPr>
            <a:spLocks noGrp="1"/>
          </p:cNvSpPr>
          <p:nvPr>
            <p:ph type="sldNum" sz="quarter" idx="12"/>
          </p:nvPr>
        </p:nvSpPr>
        <p:spPr/>
        <p:txBody>
          <a:bodyPr/>
          <a:lstStyle/>
          <a:p>
            <a:fld id="{CF678138-CFFA-43DD-BAF8-994037450A6A}" type="slidenum">
              <a:rPr lang="en-US" smtClean="0"/>
              <a:t>‹#›</a:t>
            </a:fld>
            <a:endParaRPr lang="en-US"/>
          </a:p>
        </p:txBody>
      </p:sp>
    </p:spTree>
    <p:extLst>
      <p:ext uri="{BB962C8B-B14F-4D97-AF65-F5344CB8AC3E}">
        <p14:creationId xmlns:p14="http://schemas.microsoft.com/office/powerpoint/2010/main" val="2954609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D66CED-C922-42D9-80B3-1070A7DC3E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8F9831-EB08-4B48-B8B8-64A28BCA23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3CD99-F37E-4B43-AFED-2773AB1A38AF}"/>
              </a:ext>
            </a:extLst>
          </p:cNvPr>
          <p:cNvSpPr>
            <a:spLocks noGrp="1"/>
          </p:cNvSpPr>
          <p:nvPr>
            <p:ph type="dt" sz="half" idx="10"/>
          </p:nvPr>
        </p:nvSpPr>
        <p:spPr/>
        <p:txBody>
          <a:bodyPr/>
          <a:lstStyle/>
          <a:p>
            <a:fld id="{1758366A-5548-4E7E-8784-B7D94AAA7DFF}" type="datetimeFigureOut">
              <a:rPr lang="en-US" smtClean="0"/>
              <a:t>10/17/20</a:t>
            </a:fld>
            <a:endParaRPr lang="en-US"/>
          </a:p>
        </p:txBody>
      </p:sp>
      <p:sp>
        <p:nvSpPr>
          <p:cNvPr id="5" name="Footer Placeholder 4">
            <a:extLst>
              <a:ext uri="{FF2B5EF4-FFF2-40B4-BE49-F238E27FC236}">
                <a16:creationId xmlns:a16="http://schemas.microsoft.com/office/drawing/2014/main" id="{C8320775-6158-4749-B69C-00DE74EF9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D4720A-9120-4226-B07A-57E26E12F4F5}"/>
              </a:ext>
            </a:extLst>
          </p:cNvPr>
          <p:cNvSpPr>
            <a:spLocks noGrp="1"/>
          </p:cNvSpPr>
          <p:nvPr>
            <p:ph type="sldNum" sz="quarter" idx="12"/>
          </p:nvPr>
        </p:nvSpPr>
        <p:spPr/>
        <p:txBody>
          <a:bodyPr/>
          <a:lstStyle/>
          <a:p>
            <a:fld id="{CF678138-CFFA-43DD-BAF8-994037450A6A}" type="slidenum">
              <a:rPr lang="en-US" smtClean="0"/>
              <a:t>‹#›</a:t>
            </a:fld>
            <a:endParaRPr lang="en-US"/>
          </a:p>
        </p:txBody>
      </p:sp>
    </p:spTree>
    <p:extLst>
      <p:ext uri="{BB962C8B-B14F-4D97-AF65-F5344CB8AC3E}">
        <p14:creationId xmlns:p14="http://schemas.microsoft.com/office/powerpoint/2010/main" val="1447411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C8A2FE-403E-4D83-9FD4-8845AEDB126C}" type="datetimeFigureOut">
              <a:rPr lang="en-US" smtClean="0"/>
              <a:t>10/17/20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2279908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0C8A2FE-403E-4D83-9FD4-8845AEDB126C}" type="datetimeFigureOut">
              <a:rPr lang="en-US" smtClean="0"/>
              <a:t>10/17/20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752125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C8A2FE-403E-4D83-9FD4-8845AEDB126C}" type="datetimeFigureOut">
              <a:rPr lang="en-US" smtClean="0"/>
              <a:t>10/17/20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3361906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C8A2FE-403E-4D83-9FD4-8845AEDB126C}" type="datetimeFigureOut">
              <a:rPr lang="en-US" smtClean="0"/>
              <a:t>10/17/20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275475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C8A2FE-403E-4D83-9FD4-8845AEDB126C}" type="datetimeFigureOut">
              <a:rPr lang="en-US" smtClean="0"/>
              <a:t>10/17/20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34066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0C8A2FE-403E-4D83-9FD4-8845AEDB126C}" type="datetimeFigureOut">
              <a:rPr lang="en-US" smtClean="0"/>
              <a:t>10/17/20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194401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10/17/20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52303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0C8A2FE-403E-4D83-9FD4-8845AEDB126C}" type="datetimeFigureOut">
              <a:rPr lang="en-US" smtClean="0"/>
              <a:t>10/17/20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752685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0C8A2FE-403E-4D83-9FD4-8845AEDB126C}" type="datetimeFigureOut">
              <a:rPr lang="en-US" smtClean="0"/>
              <a:t>10/17/20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3732009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C8A2FE-403E-4D83-9FD4-8845AEDB126C}" type="datetimeFigureOut">
              <a:rPr lang="en-US" smtClean="0"/>
              <a:t>10/17/20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277938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C8A2FE-403E-4D83-9FD4-8845AEDB126C}" type="datetimeFigureOut">
              <a:rPr lang="en-US" smtClean="0"/>
              <a:t>10/17/20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3223591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0C8A2FE-403E-4D83-9FD4-8845AEDB126C}" type="datetimeFigureOut">
              <a:rPr lang="en-US" smtClean="0"/>
              <a:t>10/17/20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2249702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0C8A2FE-403E-4D83-9FD4-8845AEDB126C}" type="datetimeFigureOut">
              <a:rPr lang="en-US" smtClean="0"/>
              <a:t>10/17/20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32305-DA71-4E99-87A7-88BAFBB5ECDB}"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63706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C8A2FE-403E-4D83-9FD4-8845AEDB126C}" type="datetimeFigureOut">
              <a:rPr lang="en-US" smtClean="0"/>
              <a:t>10/17/20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2473952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C8A2FE-403E-4D83-9FD4-8845AEDB126C}" type="datetimeFigureOut">
              <a:rPr lang="en-US" smtClean="0"/>
              <a:t>10/17/20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2898972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C8A2FE-403E-4D83-9FD4-8845AEDB126C}" type="datetimeFigureOut">
              <a:rPr lang="en-US" smtClean="0"/>
              <a:t>10/17/20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2061871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C8A2FE-403E-4D83-9FD4-8845AEDB126C}" type="datetimeFigureOut">
              <a:rPr lang="en-US" smtClean="0"/>
              <a:t>10/17/20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54888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10/17/20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339461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C8A2FE-403E-4D83-9FD4-8845AEDB126C}" type="datetimeFigureOut">
              <a:rPr lang="en-US" smtClean="0"/>
              <a:t>10/17/20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32305-DA71-4E99-87A7-88BAFBB5ECDB}" type="slidenum">
              <a:rPr lang="en-US" smtClean="0"/>
              <a:t>‹#›</a:t>
            </a:fld>
            <a:endParaRPr lang="en-US"/>
          </a:p>
        </p:txBody>
      </p:sp>
    </p:spTree>
    <p:extLst>
      <p:ext uri="{BB962C8B-B14F-4D97-AF65-F5344CB8AC3E}">
        <p14:creationId xmlns:p14="http://schemas.microsoft.com/office/powerpoint/2010/main" val="16460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23D7A-7FF7-4737-858B-50AE838CBF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7A3C83-4008-405F-9649-B89808AF65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48C64A-633F-454E-AECA-51137E8D853F}"/>
              </a:ext>
            </a:extLst>
          </p:cNvPr>
          <p:cNvSpPr>
            <a:spLocks noGrp="1"/>
          </p:cNvSpPr>
          <p:nvPr>
            <p:ph type="dt" sz="half" idx="10"/>
          </p:nvPr>
        </p:nvSpPr>
        <p:spPr/>
        <p:txBody>
          <a:bodyPr/>
          <a:lstStyle/>
          <a:p>
            <a:fld id="{C756CDC1-4B4C-4960-BF61-853720135AC5}" type="datetimeFigureOut">
              <a:rPr lang="en-US" smtClean="0"/>
              <a:t>10/17/20</a:t>
            </a:fld>
            <a:endParaRPr lang="en-US"/>
          </a:p>
        </p:txBody>
      </p:sp>
      <p:sp>
        <p:nvSpPr>
          <p:cNvPr id="5" name="Footer Placeholder 4">
            <a:extLst>
              <a:ext uri="{FF2B5EF4-FFF2-40B4-BE49-F238E27FC236}">
                <a16:creationId xmlns:a16="http://schemas.microsoft.com/office/drawing/2014/main" id="{E99E6F24-2B93-45D0-84D2-1AD5C41D7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C3FFA-00D7-41F6-A864-D8407532B794}"/>
              </a:ext>
            </a:extLst>
          </p:cNvPr>
          <p:cNvSpPr>
            <a:spLocks noGrp="1"/>
          </p:cNvSpPr>
          <p:nvPr>
            <p:ph type="sldNum" sz="quarter" idx="12"/>
          </p:nvPr>
        </p:nvSpPr>
        <p:spPr/>
        <p:txBody>
          <a:bodyPr/>
          <a:lstStyle/>
          <a:p>
            <a:fld id="{C8AB444C-BB3B-4F9A-935F-B2EAA195A846}" type="slidenum">
              <a:rPr lang="en-US" smtClean="0"/>
              <a:t>‹#›</a:t>
            </a:fld>
            <a:endParaRPr lang="en-US"/>
          </a:p>
        </p:txBody>
      </p:sp>
    </p:spTree>
    <p:extLst>
      <p:ext uri="{BB962C8B-B14F-4D97-AF65-F5344CB8AC3E}">
        <p14:creationId xmlns:p14="http://schemas.microsoft.com/office/powerpoint/2010/main" val="29986937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11942-C258-4B69-9ECF-00FFFBCCC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8163D1-28A2-4177-A6BA-24C9C158B4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CD098-9A7B-4B3B-8415-30F061F55842}"/>
              </a:ext>
            </a:extLst>
          </p:cNvPr>
          <p:cNvSpPr>
            <a:spLocks noGrp="1"/>
          </p:cNvSpPr>
          <p:nvPr>
            <p:ph type="dt" sz="half" idx="10"/>
          </p:nvPr>
        </p:nvSpPr>
        <p:spPr/>
        <p:txBody>
          <a:bodyPr/>
          <a:lstStyle/>
          <a:p>
            <a:fld id="{C756CDC1-4B4C-4960-BF61-853720135AC5}" type="datetimeFigureOut">
              <a:rPr lang="en-US" smtClean="0"/>
              <a:t>10/17/20</a:t>
            </a:fld>
            <a:endParaRPr lang="en-US"/>
          </a:p>
        </p:txBody>
      </p:sp>
      <p:sp>
        <p:nvSpPr>
          <p:cNvPr id="5" name="Footer Placeholder 4">
            <a:extLst>
              <a:ext uri="{FF2B5EF4-FFF2-40B4-BE49-F238E27FC236}">
                <a16:creationId xmlns:a16="http://schemas.microsoft.com/office/drawing/2014/main" id="{E7E4AC9C-206E-412B-9750-3E45DA3DA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DEF1ED-E95E-4CB8-A2D1-34033D5CBFDF}"/>
              </a:ext>
            </a:extLst>
          </p:cNvPr>
          <p:cNvSpPr>
            <a:spLocks noGrp="1"/>
          </p:cNvSpPr>
          <p:nvPr>
            <p:ph type="sldNum" sz="quarter" idx="12"/>
          </p:nvPr>
        </p:nvSpPr>
        <p:spPr/>
        <p:txBody>
          <a:bodyPr/>
          <a:lstStyle/>
          <a:p>
            <a:fld id="{C8AB444C-BB3B-4F9A-935F-B2EAA195A846}" type="slidenum">
              <a:rPr lang="en-US" smtClean="0"/>
              <a:t>‹#›</a:t>
            </a:fld>
            <a:endParaRPr lang="en-US"/>
          </a:p>
        </p:txBody>
      </p:sp>
    </p:spTree>
    <p:extLst>
      <p:ext uri="{BB962C8B-B14F-4D97-AF65-F5344CB8AC3E}">
        <p14:creationId xmlns:p14="http://schemas.microsoft.com/office/powerpoint/2010/main" val="29804331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E179-1938-450F-BD7D-4C0B955EBB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2128D1-47C8-4DB0-BB40-77F5FA6B5E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BD9975-C60A-442A-A608-89A3317DC470}"/>
              </a:ext>
            </a:extLst>
          </p:cNvPr>
          <p:cNvSpPr>
            <a:spLocks noGrp="1"/>
          </p:cNvSpPr>
          <p:nvPr>
            <p:ph type="dt" sz="half" idx="10"/>
          </p:nvPr>
        </p:nvSpPr>
        <p:spPr/>
        <p:txBody>
          <a:bodyPr/>
          <a:lstStyle/>
          <a:p>
            <a:fld id="{C756CDC1-4B4C-4960-BF61-853720135AC5}" type="datetimeFigureOut">
              <a:rPr lang="en-US" smtClean="0"/>
              <a:t>10/17/20</a:t>
            </a:fld>
            <a:endParaRPr lang="en-US"/>
          </a:p>
        </p:txBody>
      </p:sp>
      <p:sp>
        <p:nvSpPr>
          <p:cNvPr id="5" name="Footer Placeholder 4">
            <a:extLst>
              <a:ext uri="{FF2B5EF4-FFF2-40B4-BE49-F238E27FC236}">
                <a16:creationId xmlns:a16="http://schemas.microsoft.com/office/drawing/2014/main" id="{F48AE2EB-38AE-46D3-A2A2-4F84478C1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4396E-C52C-4F9E-B01D-0D9942509AC0}"/>
              </a:ext>
            </a:extLst>
          </p:cNvPr>
          <p:cNvSpPr>
            <a:spLocks noGrp="1"/>
          </p:cNvSpPr>
          <p:nvPr>
            <p:ph type="sldNum" sz="quarter" idx="12"/>
          </p:nvPr>
        </p:nvSpPr>
        <p:spPr/>
        <p:txBody>
          <a:bodyPr/>
          <a:lstStyle/>
          <a:p>
            <a:fld id="{C8AB444C-BB3B-4F9A-935F-B2EAA195A846}" type="slidenum">
              <a:rPr lang="en-US" smtClean="0"/>
              <a:t>‹#›</a:t>
            </a:fld>
            <a:endParaRPr lang="en-US"/>
          </a:p>
        </p:txBody>
      </p:sp>
    </p:spTree>
    <p:extLst>
      <p:ext uri="{BB962C8B-B14F-4D97-AF65-F5344CB8AC3E}">
        <p14:creationId xmlns:p14="http://schemas.microsoft.com/office/powerpoint/2010/main" val="1215496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4CC9-C1DE-4ACF-BD7E-2AFB3CE45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F6702E-441D-41FF-8A2C-108E3EA4E3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11A0D2-9AD0-4823-9CBB-67D4A5D57E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8A4198-ED49-4BEF-AFBC-F8506AFB8D05}"/>
              </a:ext>
            </a:extLst>
          </p:cNvPr>
          <p:cNvSpPr>
            <a:spLocks noGrp="1"/>
          </p:cNvSpPr>
          <p:nvPr>
            <p:ph type="dt" sz="half" idx="10"/>
          </p:nvPr>
        </p:nvSpPr>
        <p:spPr/>
        <p:txBody>
          <a:bodyPr/>
          <a:lstStyle/>
          <a:p>
            <a:fld id="{C756CDC1-4B4C-4960-BF61-853720135AC5}" type="datetimeFigureOut">
              <a:rPr lang="en-US" smtClean="0"/>
              <a:t>10/17/20</a:t>
            </a:fld>
            <a:endParaRPr lang="en-US"/>
          </a:p>
        </p:txBody>
      </p:sp>
      <p:sp>
        <p:nvSpPr>
          <p:cNvPr id="6" name="Footer Placeholder 5">
            <a:extLst>
              <a:ext uri="{FF2B5EF4-FFF2-40B4-BE49-F238E27FC236}">
                <a16:creationId xmlns:a16="http://schemas.microsoft.com/office/drawing/2014/main" id="{DA505BD6-B536-4126-869F-580341842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3BC008-D6DF-4580-8A3F-1CFE15126DD6}"/>
              </a:ext>
            </a:extLst>
          </p:cNvPr>
          <p:cNvSpPr>
            <a:spLocks noGrp="1"/>
          </p:cNvSpPr>
          <p:nvPr>
            <p:ph type="sldNum" sz="quarter" idx="12"/>
          </p:nvPr>
        </p:nvSpPr>
        <p:spPr/>
        <p:txBody>
          <a:bodyPr/>
          <a:lstStyle/>
          <a:p>
            <a:fld id="{C8AB444C-BB3B-4F9A-935F-B2EAA195A846}" type="slidenum">
              <a:rPr lang="en-US" smtClean="0"/>
              <a:t>‹#›</a:t>
            </a:fld>
            <a:endParaRPr lang="en-US"/>
          </a:p>
        </p:txBody>
      </p:sp>
    </p:spTree>
    <p:extLst>
      <p:ext uri="{BB962C8B-B14F-4D97-AF65-F5344CB8AC3E}">
        <p14:creationId xmlns:p14="http://schemas.microsoft.com/office/powerpoint/2010/main" val="3722591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AE6BE-2FF9-4D35-809B-02ABAD3070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919232-E813-4B51-9EDC-BA2EF43664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DA118-2515-4568-8D70-1343DB0BA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B5FCF9-8B65-422B-902D-3124BB965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AB0777-5A0D-4124-9251-08CE289005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2A16F7-67A1-4E37-AB55-952D15820A28}"/>
              </a:ext>
            </a:extLst>
          </p:cNvPr>
          <p:cNvSpPr>
            <a:spLocks noGrp="1"/>
          </p:cNvSpPr>
          <p:nvPr>
            <p:ph type="dt" sz="half" idx="10"/>
          </p:nvPr>
        </p:nvSpPr>
        <p:spPr/>
        <p:txBody>
          <a:bodyPr/>
          <a:lstStyle/>
          <a:p>
            <a:fld id="{C756CDC1-4B4C-4960-BF61-853720135AC5}" type="datetimeFigureOut">
              <a:rPr lang="en-US" smtClean="0"/>
              <a:t>10/17/20</a:t>
            </a:fld>
            <a:endParaRPr lang="en-US"/>
          </a:p>
        </p:txBody>
      </p:sp>
      <p:sp>
        <p:nvSpPr>
          <p:cNvPr id="8" name="Footer Placeholder 7">
            <a:extLst>
              <a:ext uri="{FF2B5EF4-FFF2-40B4-BE49-F238E27FC236}">
                <a16:creationId xmlns:a16="http://schemas.microsoft.com/office/drawing/2014/main" id="{ED72ECAE-DCF7-45DA-9AA0-AA0029E19F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83FE61-C58D-455B-935B-2C017125CC40}"/>
              </a:ext>
            </a:extLst>
          </p:cNvPr>
          <p:cNvSpPr>
            <a:spLocks noGrp="1"/>
          </p:cNvSpPr>
          <p:nvPr>
            <p:ph type="sldNum" sz="quarter" idx="12"/>
          </p:nvPr>
        </p:nvSpPr>
        <p:spPr/>
        <p:txBody>
          <a:bodyPr/>
          <a:lstStyle/>
          <a:p>
            <a:fld id="{C8AB444C-BB3B-4F9A-935F-B2EAA195A846}" type="slidenum">
              <a:rPr lang="en-US" smtClean="0"/>
              <a:t>‹#›</a:t>
            </a:fld>
            <a:endParaRPr lang="en-US"/>
          </a:p>
        </p:txBody>
      </p:sp>
    </p:spTree>
    <p:extLst>
      <p:ext uri="{BB962C8B-B14F-4D97-AF65-F5344CB8AC3E}">
        <p14:creationId xmlns:p14="http://schemas.microsoft.com/office/powerpoint/2010/main" val="2517392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12406-39E5-46F0-8C08-A80DA11466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750A0D-DDBE-4FA6-9202-D2F367419A28}"/>
              </a:ext>
            </a:extLst>
          </p:cNvPr>
          <p:cNvSpPr>
            <a:spLocks noGrp="1"/>
          </p:cNvSpPr>
          <p:nvPr>
            <p:ph type="dt" sz="half" idx="10"/>
          </p:nvPr>
        </p:nvSpPr>
        <p:spPr/>
        <p:txBody>
          <a:bodyPr/>
          <a:lstStyle/>
          <a:p>
            <a:fld id="{C756CDC1-4B4C-4960-BF61-853720135AC5}" type="datetimeFigureOut">
              <a:rPr lang="en-US" smtClean="0"/>
              <a:t>10/17/20</a:t>
            </a:fld>
            <a:endParaRPr lang="en-US"/>
          </a:p>
        </p:txBody>
      </p:sp>
      <p:sp>
        <p:nvSpPr>
          <p:cNvPr id="4" name="Footer Placeholder 3">
            <a:extLst>
              <a:ext uri="{FF2B5EF4-FFF2-40B4-BE49-F238E27FC236}">
                <a16:creationId xmlns:a16="http://schemas.microsoft.com/office/drawing/2014/main" id="{7808C467-A896-4FDA-8CDE-60412C9866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F46C75-2C31-4312-B032-4F75AB6C2221}"/>
              </a:ext>
            </a:extLst>
          </p:cNvPr>
          <p:cNvSpPr>
            <a:spLocks noGrp="1"/>
          </p:cNvSpPr>
          <p:nvPr>
            <p:ph type="sldNum" sz="quarter" idx="12"/>
          </p:nvPr>
        </p:nvSpPr>
        <p:spPr/>
        <p:txBody>
          <a:bodyPr/>
          <a:lstStyle/>
          <a:p>
            <a:fld id="{C8AB444C-BB3B-4F9A-935F-B2EAA195A846}" type="slidenum">
              <a:rPr lang="en-US" smtClean="0"/>
              <a:t>‹#›</a:t>
            </a:fld>
            <a:endParaRPr lang="en-US"/>
          </a:p>
        </p:txBody>
      </p:sp>
    </p:spTree>
    <p:extLst>
      <p:ext uri="{BB962C8B-B14F-4D97-AF65-F5344CB8AC3E}">
        <p14:creationId xmlns:p14="http://schemas.microsoft.com/office/powerpoint/2010/main" val="1595701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D0426A-0B98-4A86-8CAA-2F08D5ADD409}"/>
              </a:ext>
            </a:extLst>
          </p:cNvPr>
          <p:cNvSpPr>
            <a:spLocks noGrp="1"/>
          </p:cNvSpPr>
          <p:nvPr>
            <p:ph type="dt" sz="half" idx="10"/>
          </p:nvPr>
        </p:nvSpPr>
        <p:spPr/>
        <p:txBody>
          <a:bodyPr/>
          <a:lstStyle/>
          <a:p>
            <a:fld id="{C756CDC1-4B4C-4960-BF61-853720135AC5}" type="datetimeFigureOut">
              <a:rPr lang="en-US" smtClean="0"/>
              <a:t>10/17/20</a:t>
            </a:fld>
            <a:endParaRPr lang="en-US"/>
          </a:p>
        </p:txBody>
      </p:sp>
      <p:sp>
        <p:nvSpPr>
          <p:cNvPr id="3" name="Footer Placeholder 2">
            <a:extLst>
              <a:ext uri="{FF2B5EF4-FFF2-40B4-BE49-F238E27FC236}">
                <a16:creationId xmlns:a16="http://schemas.microsoft.com/office/drawing/2014/main" id="{AD0985A1-DB84-4084-BBC9-06BD42C4D1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7F671C-360A-40A9-ABD7-7973959E25CA}"/>
              </a:ext>
            </a:extLst>
          </p:cNvPr>
          <p:cNvSpPr>
            <a:spLocks noGrp="1"/>
          </p:cNvSpPr>
          <p:nvPr>
            <p:ph type="sldNum" sz="quarter" idx="12"/>
          </p:nvPr>
        </p:nvSpPr>
        <p:spPr/>
        <p:txBody>
          <a:bodyPr/>
          <a:lstStyle/>
          <a:p>
            <a:fld id="{C8AB444C-BB3B-4F9A-935F-B2EAA195A846}" type="slidenum">
              <a:rPr lang="en-US" smtClean="0"/>
              <a:t>‹#›</a:t>
            </a:fld>
            <a:endParaRPr lang="en-US"/>
          </a:p>
        </p:txBody>
      </p:sp>
    </p:spTree>
    <p:extLst>
      <p:ext uri="{BB962C8B-B14F-4D97-AF65-F5344CB8AC3E}">
        <p14:creationId xmlns:p14="http://schemas.microsoft.com/office/powerpoint/2010/main" val="26788042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B850-AE8D-4145-9B97-51C392959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8EE2BD-50E8-4F1D-97D8-23242FD9E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DAE16A-EB93-4D57-9D8A-3C2E1511F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9AD7ED-855C-4DD8-A17D-577862FADC4B}"/>
              </a:ext>
            </a:extLst>
          </p:cNvPr>
          <p:cNvSpPr>
            <a:spLocks noGrp="1"/>
          </p:cNvSpPr>
          <p:nvPr>
            <p:ph type="dt" sz="half" idx="10"/>
          </p:nvPr>
        </p:nvSpPr>
        <p:spPr/>
        <p:txBody>
          <a:bodyPr/>
          <a:lstStyle/>
          <a:p>
            <a:fld id="{C756CDC1-4B4C-4960-BF61-853720135AC5}" type="datetimeFigureOut">
              <a:rPr lang="en-US" smtClean="0"/>
              <a:t>10/17/20</a:t>
            </a:fld>
            <a:endParaRPr lang="en-US"/>
          </a:p>
        </p:txBody>
      </p:sp>
      <p:sp>
        <p:nvSpPr>
          <p:cNvPr id="6" name="Footer Placeholder 5">
            <a:extLst>
              <a:ext uri="{FF2B5EF4-FFF2-40B4-BE49-F238E27FC236}">
                <a16:creationId xmlns:a16="http://schemas.microsoft.com/office/drawing/2014/main" id="{8889B580-0F76-4F97-90E1-937C902858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78653A-E7C4-4D50-BACE-DBBA69094FF2}"/>
              </a:ext>
            </a:extLst>
          </p:cNvPr>
          <p:cNvSpPr>
            <a:spLocks noGrp="1"/>
          </p:cNvSpPr>
          <p:nvPr>
            <p:ph type="sldNum" sz="quarter" idx="12"/>
          </p:nvPr>
        </p:nvSpPr>
        <p:spPr/>
        <p:txBody>
          <a:bodyPr/>
          <a:lstStyle/>
          <a:p>
            <a:fld id="{C8AB444C-BB3B-4F9A-935F-B2EAA195A846}" type="slidenum">
              <a:rPr lang="en-US" smtClean="0"/>
              <a:t>‹#›</a:t>
            </a:fld>
            <a:endParaRPr lang="en-US"/>
          </a:p>
        </p:txBody>
      </p:sp>
    </p:spTree>
    <p:extLst>
      <p:ext uri="{BB962C8B-B14F-4D97-AF65-F5344CB8AC3E}">
        <p14:creationId xmlns:p14="http://schemas.microsoft.com/office/powerpoint/2010/main" val="1901823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E3C8F-0238-4888-9D9E-0A027F9142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1E1294-14AC-468C-A94D-E4194E2A2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CF694E-D724-42B5-BBD4-01B5D1202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8186DA-4669-47B8-8E56-3F7AC12483F4}"/>
              </a:ext>
            </a:extLst>
          </p:cNvPr>
          <p:cNvSpPr>
            <a:spLocks noGrp="1"/>
          </p:cNvSpPr>
          <p:nvPr>
            <p:ph type="dt" sz="half" idx="10"/>
          </p:nvPr>
        </p:nvSpPr>
        <p:spPr/>
        <p:txBody>
          <a:bodyPr/>
          <a:lstStyle/>
          <a:p>
            <a:fld id="{C756CDC1-4B4C-4960-BF61-853720135AC5}" type="datetimeFigureOut">
              <a:rPr lang="en-US" smtClean="0"/>
              <a:t>10/17/20</a:t>
            </a:fld>
            <a:endParaRPr lang="en-US"/>
          </a:p>
        </p:txBody>
      </p:sp>
      <p:sp>
        <p:nvSpPr>
          <p:cNvPr id="6" name="Footer Placeholder 5">
            <a:extLst>
              <a:ext uri="{FF2B5EF4-FFF2-40B4-BE49-F238E27FC236}">
                <a16:creationId xmlns:a16="http://schemas.microsoft.com/office/drawing/2014/main" id="{CEF240BF-0994-46EC-9472-C6B8BAFCD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75BF29-BA41-422D-82B0-A32F1E23AC1C}"/>
              </a:ext>
            </a:extLst>
          </p:cNvPr>
          <p:cNvSpPr>
            <a:spLocks noGrp="1"/>
          </p:cNvSpPr>
          <p:nvPr>
            <p:ph type="sldNum" sz="quarter" idx="12"/>
          </p:nvPr>
        </p:nvSpPr>
        <p:spPr/>
        <p:txBody>
          <a:bodyPr/>
          <a:lstStyle/>
          <a:p>
            <a:fld id="{C8AB444C-BB3B-4F9A-935F-B2EAA195A846}" type="slidenum">
              <a:rPr lang="en-US" smtClean="0"/>
              <a:t>‹#›</a:t>
            </a:fld>
            <a:endParaRPr lang="en-US"/>
          </a:p>
        </p:txBody>
      </p:sp>
    </p:spTree>
    <p:extLst>
      <p:ext uri="{BB962C8B-B14F-4D97-AF65-F5344CB8AC3E}">
        <p14:creationId xmlns:p14="http://schemas.microsoft.com/office/powerpoint/2010/main" val="1023936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10/17/20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21211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105A-411F-4E51-A009-1FC873F502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7328E-ED21-4B56-8773-AB616B8C1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F0E7F-5FE3-4E96-972D-253FDB834158}"/>
              </a:ext>
            </a:extLst>
          </p:cNvPr>
          <p:cNvSpPr>
            <a:spLocks noGrp="1"/>
          </p:cNvSpPr>
          <p:nvPr>
            <p:ph type="dt" sz="half" idx="10"/>
          </p:nvPr>
        </p:nvSpPr>
        <p:spPr/>
        <p:txBody>
          <a:bodyPr/>
          <a:lstStyle/>
          <a:p>
            <a:fld id="{C756CDC1-4B4C-4960-BF61-853720135AC5}" type="datetimeFigureOut">
              <a:rPr lang="en-US" smtClean="0"/>
              <a:t>10/17/20</a:t>
            </a:fld>
            <a:endParaRPr lang="en-US"/>
          </a:p>
        </p:txBody>
      </p:sp>
      <p:sp>
        <p:nvSpPr>
          <p:cNvPr id="5" name="Footer Placeholder 4">
            <a:extLst>
              <a:ext uri="{FF2B5EF4-FFF2-40B4-BE49-F238E27FC236}">
                <a16:creationId xmlns:a16="http://schemas.microsoft.com/office/drawing/2014/main" id="{B1FD3067-C898-48CB-BFB4-3949D0796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9862-69AC-4475-8EA8-FAF963EA8A17}"/>
              </a:ext>
            </a:extLst>
          </p:cNvPr>
          <p:cNvSpPr>
            <a:spLocks noGrp="1"/>
          </p:cNvSpPr>
          <p:nvPr>
            <p:ph type="sldNum" sz="quarter" idx="12"/>
          </p:nvPr>
        </p:nvSpPr>
        <p:spPr/>
        <p:txBody>
          <a:bodyPr/>
          <a:lstStyle/>
          <a:p>
            <a:fld id="{C8AB444C-BB3B-4F9A-935F-B2EAA195A846}" type="slidenum">
              <a:rPr lang="en-US" smtClean="0"/>
              <a:t>‹#›</a:t>
            </a:fld>
            <a:endParaRPr lang="en-US"/>
          </a:p>
        </p:txBody>
      </p:sp>
    </p:spTree>
    <p:extLst>
      <p:ext uri="{BB962C8B-B14F-4D97-AF65-F5344CB8AC3E}">
        <p14:creationId xmlns:p14="http://schemas.microsoft.com/office/powerpoint/2010/main" val="1325272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B5C8CE-B77E-4879-A1DF-FBE8C0D995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E9BC2B-9F56-4633-9BE1-1FDF722EC3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9D4C4-1430-41BD-8AE3-908CED037228}"/>
              </a:ext>
            </a:extLst>
          </p:cNvPr>
          <p:cNvSpPr>
            <a:spLocks noGrp="1"/>
          </p:cNvSpPr>
          <p:nvPr>
            <p:ph type="dt" sz="half" idx="10"/>
          </p:nvPr>
        </p:nvSpPr>
        <p:spPr/>
        <p:txBody>
          <a:bodyPr/>
          <a:lstStyle/>
          <a:p>
            <a:fld id="{C756CDC1-4B4C-4960-BF61-853720135AC5}" type="datetimeFigureOut">
              <a:rPr lang="en-US" smtClean="0"/>
              <a:t>10/17/20</a:t>
            </a:fld>
            <a:endParaRPr lang="en-US"/>
          </a:p>
        </p:txBody>
      </p:sp>
      <p:sp>
        <p:nvSpPr>
          <p:cNvPr id="5" name="Footer Placeholder 4">
            <a:extLst>
              <a:ext uri="{FF2B5EF4-FFF2-40B4-BE49-F238E27FC236}">
                <a16:creationId xmlns:a16="http://schemas.microsoft.com/office/drawing/2014/main" id="{79009CCF-8D9C-4C44-93E6-8FB7E2412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03FFA-BB14-4E71-ABDB-34E54AE84CD2}"/>
              </a:ext>
            </a:extLst>
          </p:cNvPr>
          <p:cNvSpPr>
            <a:spLocks noGrp="1"/>
          </p:cNvSpPr>
          <p:nvPr>
            <p:ph type="sldNum" sz="quarter" idx="12"/>
          </p:nvPr>
        </p:nvSpPr>
        <p:spPr/>
        <p:txBody>
          <a:bodyPr/>
          <a:lstStyle/>
          <a:p>
            <a:fld id="{C8AB444C-BB3B-4F9A-935F-B2EAA195A846}" type="slidenum">
              <a:rPr lang="en-US" smtClean="0"/>
              <a:t>‹#›</a:t>
            </a:fld>
            <a:endParaRPr lang="en-US"/>
          </a:p>
        </p:txBody>
      </p:sp>
    </p:spTree>
    <p:extLst>
      <p:ext uri="{BB962C8B-B14F-4D97-AF65-F5344CB8AC3E}">
        <p14:creationId xmlns:p14="http://schemas.microsoft.com/office/powerpoint/2010/main" val="6137173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203200" y="4038604"/>
            <a:ext cx="117856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203200" y="5461001"/>
            <a:ext cx="117856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3200" y="1143000"/>
            <a:ext cx="6705600" cy="2743200"/>
          </a:xfrm>
          <a:prstGeom prst="rect">
            <a:avLst/>
          </a:prstGeom>
        </p:spPr>
      </p:pic>
    </p:spTree>
    <p:extLst>
      <p:ext uri="{BB962C8B-B14F-4D97-AF65-F5344CB8AC3E}">
        <p14:creationId xmlns:p14="http://schemas.microsoft.com/office/powerpoint/2010/main" val="5865051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0"/>
            <a:ext cx="6096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508000" y="2209801"/>
            <a:ext cx="52832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508000" y="5562600"/>
            <a:ext cx="53848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508000" y="4445001"/>
            <a:ext cx="52832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720" y="243840"/>
            <a:ext cx="3129280" cy="1280160"/>
          </a:xfrm>
          <a:prstGeom prst="rect">
            <a:avLst/>
          </a:prstGeom>
        </p:spPr>
      </p:pic>
    </p:spTree>
    <p:extLst>
      <p:ext uri="{BB962C8B-B14F-4D97-AF65-F5344CB8AC3E}">
        <p14:creationId xmlns:p14="http://schemas.microsoft.com/office/powerpoint/2010/main" val="3600337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Rectangle 4"/>
          <p:cNvSpPr/>
          <p:nvPr userDrawn="1"/>
        </p:nvSpPr>
        <p:spPr>
          <a:xfrm>
            <a:off x="4267200" y="3874770"/>
            <a:ext cx="79248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Title 1"/>
          <p:cNvSpPr>
            <a:spLocks noGrp="1"/>
          </p:cNvSpPr>
          <p:nvPr>
            <p:ph type="ctrTitle"/>
          </p:nvPr>
        </p:nvSpPr>
        <p:spPr>
          <a:xfrm>
            <a:off x="4368800" y="3962400"/>
            <a:ext cx="76200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20" y="3322320"/>
            <a:ext cx="4460240" cy="3345180"/>
          </a:xfrm>
          <a:prstGeom prst="rect">
            <a:avLst/>
          </a:prstGeom>
          <a:noFill/>
          <a:ln>
            <a:noFill/>
          </a:ln>
        </p:spPr>
      </p:pic>
    </p:spTree>
    <p:extLst>
      <p:ext uri="{BB962C8B-B14F-4D97-AF65-F5344CB8AC3E}">
        <p14:creationId xmlns:p14="http://schemas.microsoft.com/office/powerpoint/2010/main" val="4188907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sp>
        <p:nvSpPr>
          <p:cNvPr id="3" name="Content Placeholder 2"/>
          <p:cNvSpPr>
            <a:spLocks noGrp="1"/>
          </p:cNvSpPr>
          <p:nvPr>
            <p:ph idx="1"/>
          </p:nvPr>
        </p:nvSpPr>
        <p:spPr>
          <a:xfrm>
            <a:off x="203200" y="1143000"/>
            <a:ext cx="117856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4400" y="6019800"/>
            <a:ext cx="1155699" cy="866774"/>
          </a:xfrm>
          <a:prstGeom prst="rect">
            <a:avLst/>
          </a:prstGeom>
        </p:spPr>
      </p:pic>
    </p:spTree>
    <p:extLst>
      <p:ext uri="{BB962C8B-B14F-4D97-AF65-F5344CB8AC3E}">
        <p14:creationId xmlns:p14="http://schemas.microsoft.com/office/powerpoint/2010/main" val="37523125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11684000" cy="4958462"/>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98562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212120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304800" y="1193801"/>
            <a:ext cx="11684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1891642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22675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10/17/20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69083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3190210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11684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7383815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1845155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5588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6299200" y="1193804"/>
            <a:ext cx="5588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4"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1660904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0002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022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5782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8596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1541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203200" y="4038604"/>
            <a:ext cx="117856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203200" y="5461001"/>
            <a:ext cx="117856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3200" y="1143000"/>
            <a:ext cx="6705600" cy="2743200"/>
          </a:xfrm>
          <a:prstGeom prst="rect">
            <a:avLst/>
          </a:prstGeom>
        </p:spPr>
      </p:pic>
    </p:spTree>
    <p:extLst>
      <p:ext uri="{BB962C8B-B14F-4D97-AF65-F5344CB8AC3E}">
        <p14:creationId xmlns:p14="http://schemas.microsoft.com/office/powerpoint/2010/main" val="1683962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10/17/20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308002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0"/>
            <a:ext cx="6096000" cy="6858000"/>
          </a:xfrm>
        </p:spPr>
        <p:txBody>
          <a:bodyPr/>
          <a:lstStyle>
            <a:lvl1pPr marL="0" indent="0">
              <a:buNone/>
              <a:defRPr/>
            </a:lvl1pPr>
          </a:lstStyle>
          <a:p>
            <a:r>
              <a:rPr lang="en-US" dirty="0"/>
              <a:t>Click icon to add picture</a:t>
            </a:r>
          </a:p>
        </p:txBody>
      </p:sp>
      <p:sp>
        <p:nvSpPr>
          <p:cNvPr id="10" name="Title 9"/>
          <p:cNvSpPr>
            <a:spLocks noGrp="1"/>
          </p:cNvSpPr>
          <p:nvPr>
            <p:ph type="title"/>
          </p:nvPr>
        </p:nvSpPr>
        <p:spPr>
          <a:xfrm>
            <a:off x="508000" y="2209801"/>
            <a:ext cx="52832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508000" y="5562600"/>
            <a:ext cx="53848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508000" y="4445001"/>
            <a:ext cx="52832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6720" y="243840"/>
            <a:ext cx="3129280" cy="1280160"/>
          </a:xfrm>
          <a:prstGeom prst="rect">
            <a:avLst/>
          </a:prstGeom>
        </p:spPr>
      </p:pic>
    </p:spTree>
    <p:extLst>
      <p:ext uri="{BB962C8B-B14F-4D97-AF65-F5344CB8AC3E}">
        <p14:creationId xmlns:p14="http://schemas.microsoft.com/office/powerpoint/2010/main" val="19411371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3454400" y="3874770"/>
            <a:ext cx="87376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3556000" y="3962400"/>
            <a:ext cx="84328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203200" y="3766736"/>
            <a:ext cx="3352800" cy="2456348"/>
          </a:xfrm>
          <a:prstGeom prst="rect">
            <a:avLst/>
          </a:prstGeom>
          <a:noFill/>
          <a:ln>
            <a:noFill/>
          </a:ln>
        </p:spPr>
      </p:pic>
    </p:spTree>
    <p:extLst>
      <p:ext uri="{BB962C8B-B14F-4D97-AF65-F5344CB8AC3E}">
        <p14:creationId xmlns:p14="http://schemas.microsoft.com/office/powerpoint/2010/main" val="28041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03200" y="1143000"/>
            <a:ext cx="117856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4400" y="6019800"/>
            <a:ext cx="1155699" cy="866774"/>
          </a:xfrm>
          <a:prstGeom prst="rect">
            <a:avLst/>
          </a:prstGeom>
        </p:spPr>
      </p:pic>
    </p:spTree>
    <p:extLst>
      <p:ext uri="{BB962C8B-B14F-4D97-AF65-F5344CB8AC3E}">
        <p14:creationId xmlns:p14="http://schemas.microsoft.com/office/powerpoint/2010/main" val="21340114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11684000" cy="4958462"/>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33991825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39218181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304800" y="1193801"/>
            <a:ext cx="11684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37348683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9267567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8855302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11684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2144619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3708314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10/17/20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142662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5588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6299200" y="1193804"/>
            <a:ext cx="5588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4"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52266"/>
            <a:ext cx="1788160" cy="731520"/>
          </a:xfrm>
          <a:prstGeom prst="rect">
            <a:avLst/>
          </a:prstGeom>
        </p:spPr>
      </p:pic>
    </p:spTree>
    <p:extLst>
      <p:ext uri="{BB962C8B-B14F-4D97-AF65-F5344CB8AC3E}">
        <p14:creationId xmlns:p14="http://schemas.microsoft.com/office/powerpoint/2010/main" val="20878139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282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325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698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2680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7503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10/17/20</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1429957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10/17/20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042495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10/17/20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24054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10/17/20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9343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image" Target="../media/image5.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3.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theme" Target="../theme/theme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10/17/20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634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6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0"/>
            <a:ext cx="10972800" cy="6556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03/14/2016</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AFD1F-156A-4887-9047-C09A35FCC40E}" type="slidenum">
              <a:rPr lang="en-US" smtClean="0"/>
              <a:t>‹#›</a:t>
            </a:fld>
            <a:endParaRPr lang="en-US"/>
          </a:p>
        </p:txBody>
      </p:sp>
    </p:spTree>
    <p:extLst>
      <p:ext uri="{BB962C8B-B14F-4D97-AF65-F5344CB8AC3E}">
        <p14:creationId xmlns:p14="http://schemas.microsoft.com/office/powerpoint/2010/main" val="33902426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3D61F-2681-4DF6-9E00-2025F3080C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D7CD48-CE89-4A17-9981-FB90F84395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46259-D18A-4230-80AC-D7420C9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58366A-5548-4E7E-8784-B7D94AAA7DFF}" type="datetimeFigureOut">
              <a:rPr lang="en-US" smtClean="0"/>
              <a:t>10/17/20</a:t>
            </a:fld>
            <a:endParaRPr lang="en-US"/>
          </a:p>
        </p:txBody>
      </p:sp>
      <p:sp>
        <p:nvSpPr>
          <p:cNvPr id="5" name="Footer Placeholder 4">
            <a:extLst>
              <a:ext uri="{FF2B5EF4-FFF2-40B4-BE49-F238E27FC236}">
                <a16:creationId xmlns:a16="http://schemas.microsoft.com/office/drawing/2014/main" id="{A70AAACA-9731-4F5D-86A7-EC88384C10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CDA3D5-EA60-45E8-8638-F2A7E46C8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78138-CFFA-43DD-BAF8-994037450A6A}" type="slidenum">
              <a:rPr lang="en-US" smtClean="0"/>
              <a:t>‹#›</a:t>
            </a:fld>
            <a:endParaRPr lang="en-US"/>
          </a:p>
        </p:txBody>
      </p:sp>
    </p:spTree>
    <p:extLst>
      <p:ext uri="{BB962C8B-B14F-4D97-AF65-F5344CB8AC3E}">
        <p14:creationId xmlns:p14="http://schemas.microsoft.com/office/powerpoint/2010/main" val="29393377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0C8A2FE-403E-4D83-9FD4-8845AEDB126C}" type="datetimeFigureOut">
              <a:rPr lang="en-US" smtClean="0"/>
              <a:t>10/17/20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0B32305-DA71-4E99-87A7-88BAFBB5ECDB}" type="slidenum">
              <a:rPr lang="en-US" smtClean="0"/>
              <a:t>‹#›</a:t>
            </a:fld>
            <a:endParaRPr lang="en-US"/>
          </a:p>
        </p:txBody>
      </p:sp>
    </p:spTree>
    <p:extLst>
      <p:ext uri="{BB962C8B-B14F-4D97-AF65-F5344CB8AC3E}">
        <p14:creationId xmlns:p14="http://schemas.microsoft.com/office/powerpoint/2010/main" val="114097911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19F43F-70EB-4B08-80B0-6700F7D4D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41E9A3-F676-416F-839F-20C220051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F1FCE-24E6-42C3-BEEC-72776D3004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6CDC1-4B4C-4960-BF61-853720135AC5}" type="datetimeFigureOut">
              <a:rPr lang="en-US" smtClean="0"/>
              <a:t>10/17/20</a:t>
            </a:fld>
            <a:endParaRPr lang="en-US"/>
          </a:p>
        </p:txBody>
      </p:sp>
      <p:sp>
        <p:nvSpPr>
          <p:cNvPr id="5" name="Footer Placeholder 4">
            <a:extLst>
              <a:ext uri="{FF2B5EF4-FFF2-40B4-BE49-F238E27FC236}">
                <a16:creationId xmlns:a16="http://schemas.microsoft.com/office/drawing/2014/main" id="{95ABB356-08C2-49A8-A6F0-3EC09095D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7917E4-1DCF-44EF-BB16-DA50A6DFAC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B444C-BB3B-4F9A-935F-B2EAA195A846}" type="slidenum">
              <a:rPr lang="en-US" smtClean="0"/>
              <a:t>‹#›</a:t>
            </a:fld>
            <a:endParaRPr lang="en-US"/>
          </a:p>
        </p:txBody>
      </p:sp>
    </p:spTree>
    <p:extLst>
      <p:ext uri="{BB962C8B-B14F-4D97-AF65-F5344CB8AC3E}">
        <p14:creationId xmlns:p14="http://schemas.microsoft.com/office/powerpoint/2010/main" val="345014559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416676"/>
            <a:ext cx="3860800" cy="365125"/>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solidFill>
                <a:srgbClr val="666666"/>
              </a:solidFill>
            </a:endParaRPr>
          </a:p>
        </p:txBody>
      </p:sp>
      <p:sp>
        <p:nvSpPr>
          <p:cNvPr id="7" name="Slide Number Placeholder 5"/>
          <p:cNvSpPr>
            <a:spLocks noGrp="1"/>
          </p:cNvSpPr>
          <p:nvPr>
            <p:ph type="sldNum" sz="quarter" idx="4"/>
          </p:nvPr>
        </p:nvSpPr>
        <p:spPr>
          <a:xfrm>
            <a:off x="9144000" y="6410327"/>
            <a:ext cx="2844800" cy="365125"/>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88035677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416676"/>
            <a:ext cx="3860800" cy="365125"/>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7" name="Slide Number Placeholder 5"/>
          <p:cNvSpPr>
            <a:spLocks noGrp="1"/>
          </p:cNvSpPr>
          <p:nvPr>
            <p:ph type="sldNum" sz="quarter" idx="4"/>
          </p:nvPr>
        </p:nvSpPr>
        <p:spPr>
          <a:xfrm>
            <a:off x="9144000" y="6410327"/>
            <a:ext cx="2844800" cy="365125"/>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244424250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10/17/20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96808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dt="0"/>
  <p:txStyles>
    <p:titleStyle>
      <a:lvl1pPr algn="l" defTabSz="914400" rtl="0" eaLnBrk="1" latinLnBrk="0" hangingPunct="1">
        <a:lnSpc>
          <a:spcPct val="90000"/>
        </a:lnSpc>
        <a:spcBef>
          <a:spcPct val="0"/>
        </a:spcBef>
        <a:buNone/>
        <a:defRPr sz="46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8.xml"/><Relationship Id="rId5" Type="http://schemas.openxmlformats.org/officeDocument/2006/relationships/image" Target="../media/image1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1.xml"/><Relationship Id="rId5" Type="http://schemas.openxmlformats.org/officeDocument/2006/relationships/image" Target="../media/image19.pn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8.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98.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98.xml"/><Relationship Id="rId4" Type="http://schemas.openxmlformats.org/officeDocument/2006/relationships/hyperlink" Target="http://www.ihi.org/Topics/TripleAim/Pages/default.aspx"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98.xml"/><Relationship Id="rId4" Type="http://schemas.openxmlformats.org/officeDocument/2006/relationships/hyperlink" Target="mailto:jfavours@healthleadsusa.org"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2" Type="http://schemas.openxmlformats.org/officeDocument/2006/relationships/hyperlink" Target="mailto:kyoung@tnjustice.org"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hyperlink" Target="https://www.tnjustice.org/health-equity/"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mailto:ccoleman@tnjustice.org"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3" Type="http://schemas.openxmlformats.org/officeDocument/2006/relationships/hyperlink" Target="http://www.tn.gov/health" TargetMode="External"/><Relationship Id="rId2" Type="http://schemas.openxmlformats.org/officeDocument/2006/relationships/notesSlide" Target="../notesSlides/notesSlide29.xml"/><Relationship Id="rId1" Type="http://schemas.openxmlformats.org/officeDocument/2006/relationships/slideLayout" Target="../slideLayouts/slideLayout84.xml"/><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4.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4.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4.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4.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4.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8.xml"/><Relationship Id="rId5" Type="http://schemas.openxmlformats.org/officeDocument/2006/relationships/image" Target="../media/image19.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84.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84.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84.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1.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57.xml"/><Relationship Id="rId1" Type="http://schemas.openxmlformats.org/officeDocument/2006/relationships/video" Target="https://www.youtube.com/embed/4Vl4I0weXPU?start=7&amp;feature=oembed"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59.xml"/><Relationship Id="rId4" Type="http://schemas.openxmlformats.org/officeDocument/2006/relationships/image" Target="../media/image79.sv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notesSlide" Target="../notesSlides/notesSlide42.xml"/><Relationship Id="rId1" Type="http://schemas.openxmlformats.org/officeDocument/2006/relationships/slideLayout" Target="../slideLayouts/slideLayout40.xml"/><Relationship Id="rId6" Type="http://schemas.openxmlformats.org/officeDocument/2006/relationships/image" Target="../media/image85.jpeg"/><Relationship Id="rId5" Type="http://schemas.openxmlformats.org/officeDocument/2006/relationships/image" Target="../media/image84.jpg"/><Relationship Id="rId4" Type="http://schemas.openxmlformats.org/officeDocument/2006/relationships/image" Target="../media/image83.jpg"/></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insurealltn.com/" TargetMode="External"/><Relationship Id="rId1" Type="http://schemas.openxmlformats.org/officeDocument/2006/relationships/slideLayout" Target="../slideLayouts/slideLayout24.xml"/><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hyperlink" Target="https://tnhealthcarecampaign.org/" TargetMode="External"/><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1.xml"/><Relationship Id="rId5" Type="http://schemas.openxmlformats.org/officeDocument/2006/relationships/image" Target="../media/image19.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294755-0C31-4D3B-8F1E-B42E8846D7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961728"/>
            <a:ext cx="10905066" cy="49345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7D39F3-9187-404A-AD6B-CD1C44527CBB}"/>
              </a:ext>
            </a:extLst>
          </p:cNvPr>
          <p:cNvSpPr txBox="1"/>
          <p:nvPr/>
        </p:nvSpPr>
        <p:spPr>
          <a:xfrm>
            <a:off x="2376853" y="5609492"/>
            <a:ext cx="7438293" cy="369332"/>
          </a:xfrm>
          <a:prstGeom prst="rect">
            <a:avLst/>
          </a:prstGeom>
          <a:noFill/>
        </p:spPr>
        <p:txBody>
          <a:bodyPr wrap="square" rtlCol="0">
            <a:spAutoFit/>
          </a:bodyPr>
          <a:lstStyle/>
          <a:p>
            <a:pPr algn="ctr"/>
            <a:r>
              <a:rPr lang="en-US" b="1" dirty="0"/>
              <a:t>tnhealthcarecampaign.org</a:t>
            </a:r>
          </a:p>
        </p:txBody>
      </p:sp>
    </p:spTree>
    <p:extLst>
      <p:ext uri="{BB962C8B-B14F-4D97-AF65-F5344CB8AC3E}">
        <p14:creationId xmlns:p14="http://schemas.microsoft.com/office/powerpoint/2010/main" val="286355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E9B0-7320-456D-807B-91E7DFBCE748}"/>
              </a:ext>
            </a:extLst>
          </p:cNvPr>
          <p:cNvSpPr>
            <a:spLocks noGrp="1"/>
          </p:cNvSpPr>
          <p:nvPr>
            <p:ph type="ctrTitle"/>
          </p:nvPr>
        </p:nvSpPr>
        <p:spPr>
          <a:xfrm>
            <a:off x="6670682" y="5536645"/>
            <a:ext cx="5387086" cy="1072662"/>
          </a:xfrm>
        </p:spPr>
        <p:txBody>
          <a:bodyPr anchor="ctr">
            <a:normAutofit fontScale="90000"/>
          </a:bodyPr>
          <a:lstStyle/>
          <a:p>
            <a:br>
              <a:rPr lang="en-US" sz="2600" b="1" dirty="0"/>
            </a:br>
            <a:r>
              <a:rPr lang="en-US" sz="4000" b="1" dirty="0"/>
              <a:t>A</a:t>
            </a:r>
            <a:r>
              <a:rPr lang="en-US" sz="4000" b="1" i="1" dirty="0"/>
              <a:t>chieving Health Equity</a:t>
            </a:r>
            <a:br>
              <a:rPr lang="en-US" sz="4000" b="1" i="1" dirty="0"/>
            </a:br>
            <a:r>
              <a:rPr lang="en-US" sz="4000" b="1" i="1" dirty="0"/>
              <a:t> in an Era of Change </a:t>
            </a:r>
            <a:endParaRPr lang="en-US" sz="2600" b="1" i="1" dirty="0"/>
          </a:p>
        </p:txBody>
      </p:sp>
      <p:pic>
        <p:nvPicPr>
          <p:cNvPr id="6" name="Picture 5">
            <a:extLst>
              <a:ext uri="{FF2B5EF4-FFF2-40B4-BE49-F238E27FC236}">
                <a16:creationId xmlns:a16="http://schemas.microsoft.com/office/drawing/2014/main" id="{3C6A0F6C-D600-4068-97E2-65BA7F68AF95}"/>
              </a:ext>
            </a:extLst>
          </p:cNvPr>
          <p:cNvPicPr>
            <a:picLocks noChangeAspect="1"/>
          </p:cNvPicPr>
          <p:nvPr/>
        </p:nvPicPr>
        <p:blipFill>
          <a:blip r:embed="rId2"/>
          <a:stretch>
            <a:fillRect/>
          </a:stretch>
        </p:blipFill>
        <p:spPr>
          <a:xfrm>
            <a:off x="4026876" y="244137"/>
            <a:ext cx="3823054" cy="1736479"/>
          </a:xfrm>
          <a:prstGeom prst="rect">
            <a:avLst/>
          </a:prstGeom>
        </p:spPr>
      </p:pic>
      <p:sp>
        <p:nvSpPr>
          <p:cNvPr id="27" name="Freeform: Shape 26">
            <a:extLst>
              <a:ext uri="{FF2B5EF4-FFF2-40B4-BE49-F238E27FC236}">
                <a16:creationId xmlns:a16="http://schemas.microsoft.com/office/drawing/2014/main" id="{2A1752FF-9082-4C5E-A9E2-E0BA20BA0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108152" y="5292510"/>
            <a:ext cx="6083848" cy="1565491"/>
          </a:xfrm>
          <a:custGeom>
            <a:avLst/>
            <a:gdLst>
              <a:gd name="connsiteX0" fmla="*/ 0 w 6083848"/>
              <a:gd name="connsiteY0" fmla="*/ 1565491 h 1565491"/>
              <a:gd name="connsiteX1" fmla="*/ 6083848 w 6083848"/>
              <a:gd name="connsiteY1" fmla="*/ 1565491 h 1565491"/>
              <a:gd name="connsiteX2" fmla="*/ 6083848 w 6083848"/>
              <a:gd name="connsiteY2" fmla="*/ 0 h 1565491"/>
              <a:gd name="connsiteX3" fmla="*/ 1692132 w 6083848"/>
              <a:gd name="connsiteY3" fmla="*/ 0 h 1565491"/>
              <a:gd name="connsiteX4" fmla="*/ 1186806 w 6083848"/>
              <a:gd name="connsiteY4" fmla="*/ 0 h 1565491"/>
              <a:gd name="connsiteX5" fmla="*/ 1186070 w 6083848"/>
              <a:gd name="connsiteY5" fmla="*/ 1591 h 1565491"/>
              <a:gd name="connsiteX6" fmla="*/ 724290 w 6083848"/>
              <a:gd name="connsiteY6" fmla="*/ 1591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848" h="1565491">
                <a:moveTo>
                  <a:pt x="0" y="1565491"/>
                </a:moveTo>
                <a:lnTo>
                  <a:pt x="6083848" y="1565491"/>
                </a:lnTo>
                <a:lnTo>
                  <a:pt x="6083848" y="0"/>
                </a:lnTo>
                <a:lnTo>
                  <a:pt x="1692132" y="0"/>
                </a:lnTo>
                <a:lnTo>
                  <a:pt x="1186806" y="0"/>
                </a:lnTo>
                <a:lnTo>
                  <a:pt x="1186070" y="1591"/>
                </a:lnTo>
                <a:lnTo>
                  <a:pt x="724290" y="159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B8995233-A3DC-41BB-B52D-79B8822B8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5292509"/>
            <a:ext cx="6670682" cy="1565491"/>
          </a:xfrm>
          <a:custGeom>
            <a:avLst/>
            <a:gdLst>
              <a:gd name="connsiteX0" fmla="*/ 0 w 6670682"/>
              <a:gd name="connsiteY0" fmla="*/ 1565491 h 1565491"/>
              <a:gd name="connsiteX1" fmla="*/ 526312 w 6670682"/>
              <a:gd name="connsiteY1" fmla="*/ 1565491 h 1565491"/>
              <a:gd name="connsiteX2" fmla="*/ 5419344 w 6670682"/>
              <a:gd name="connsiteY2" fmla="*/ 1565491 h 1565491"/>
              <a:gd name="connsiteX3" fmla="*/ 5945656 w 6670682"/>
              <a:gd name="connsiteY3" fmla="*/ 1565491 h 1565491"/>
              <a:gd name="connsiteX4" fmla="*/ 6670682 w 6670682"/>
              <a:gd name="connsiteY4" fmla="*/ 0 h 1565491"/>
              <a:gd name="connsiteX5" fmla="*/ 6144370 w 6670682"/>
              <a:gd name="connsiteY5" fmla="*/ 0 h 1565491"/>
              <a:gd name="connsiteX6" fmla="*/ 526312 w 6670682"/>
              <a:gd name="connsiteY6" fmla="*/ 0 h 1565491"/>
              <a:gd name="connsiteX7" fmla="*/ 0 w 6670682"/>
              <a:gd name="connsiteY7" fmla="*/ 0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0682" h="1565491">
                <a:moveTo>
                  <a:pt x="0" y="1565491"/>
                </a:moveTo>
                <a:lnTo>
                  <a:pt x="526312" y="1565491"/>
                </a:lnTo>
                <a:lnTo>
                  <a:pt x="5419344" y="1565491"/>
                </a:lnTo>
                <a:lnTo>
                  <a:pt x="5945656" y="1565491"/>
                </a:lnTo>
                <a:lnTo>
                  <a:pt x="6670682" y="0"/>
                </a:lnTo>
                <a:lnTo>
                  <a:pt x="6144370" y="0"/>
                </a:lnTo>
                <a:lnTo>
                  <a:pt x="526312" y="0"/>
                </a:lnTo>
                <a:lnTo>
                  <a:pt x="0" y="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00121B13-7F6D-4068-8BC1-4BC5B0386B1F}"/>
              </a:ext>
            </a:extLst>
          </p:cNvPr>
          <p:cNvSpPr txBox="1"/>
          <p:nvPr/>
        </p:nvSpPr>
        <p:spPr>
          <a:xfrm>
            <a:off x="-478316" y="5536645"/>
            <a:ext cx="6796992" cy="1077218"/>
          </a:xfrm>
          <a:prstGeom prst="rect">
            <a:avLst/>
          </a:prstGeom>
          <a:noFill/>
        </p:spPr>
        <p:txBody>
          <a:bodyPr wrap="square" rtlCol="0">
            <a:spAutoFit/>
          </a:bodyPr>
          <a:lstStyle/>
          <a:p>
            <a:pPr algn="ctr"/>
            <a:r>
              <a:rPr lang="en-US" sz="3200" b="1">
                <a:solidFill>
                  <a:srgbClr val="FFC000"/>
                </a:solidFill>
              </a:rPr>
              <a:t>Tennessee Health Care Campaign</a:t>
            </a:r>
            <a:br>
              <a:rPr lang="en-US" sz="3200">
                <a:solidFill>
                  <a:srgbClr val="FFC000"/>
                </a:solidFill>
              </a:rPr>
            </a:br>
            <a:r>
              <a:rPr lang="en-US" sz="3200">
                <a:solidFill>
                  <a:srgbClr val="FFC000"/>
                </a:solidFill>
              </a:rPr>
              <a:t>4-Pt. Virtual Conference Series</a:t>
            </a:r>
            <a:endParaRPr lang="en-US" sz="3200" b="1" i="1" dirty="0">
              <a:solidFill>
                <a:srgbClr val="FFC000"/>
              </a:solidFill>
            </a:endParaRPr>
          </a:p>
        </p:txBody>
      </p:sp>
      <p:sp>
        <p:nvSpPr>
          <p:cNvPr id="31" name="TextBox 30">
            <a:extLst>
              <a:ext uri="{FF2B5EF4-FFF2-40B4-BE49-F238E27FC236}">
                <a16:creationId xmlns:a16="http://schemas.microsoft.com/office/drawing/2014/main" id="{5E9CB10A-D437-4877-B0A9-864950F6027A}"/>
              </a:ext>
            </a:extLst>
          </p:cNvPr>
          <p:cNvSpPr txBox="1"/>
          <p:nvPr/>
        </p:nvSpPr>
        <p:spPr>
          <a:xfrm>
            <a:off x="328246" y="2224751"/>
            <a:ext cx="11535508" cy="2215991"/>
          </a:xfrm>
          <a:prstGeom prst="rect">
            <a:avLst/>
          </a:prstGeom>
          <a:noFill/>
        </p:spPr>
        <p:txBody>
          <a:bodyPr wrap="square">
            <a:spAutoFit/>
          </a:bodyPr>
          <a:lstStyle/>
          <a:p>
            <a:pPr algn="ctr"/>
            <a:r>
              <a:rPr lang="en-US" sz="13800" b="1" dirty="0">
                <a:solidFill>
                  <a:schemeClr val="accent6"/>
                </a:solidFill>
              </a:rPr>
              <a:t>WELCOME!</a:t>
            </a:r>
            <a:endParaRPr lang="en-US" sz="13800" dirty="0"/>
          </a:p>
        </p:txBody>
      </p:sp>
    </p:spTree>
    <p:extLst>
      <p:ext uri="{BB962C8B-B14F-4D97-AF65-F5344CB8AC3E}">
        <p14:creationId xmlns:p14="http://schemas.microsoft.com/office/powerpoint/2010/main" val="4236574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C414-E03F-4FAB-AF4A-DD776F5D2C5A}"/>
              </a:ext>
            </a:extLst>
          </p:cNvPr>
          <p:cNvSpPr>
            <a:spLocks noGrp="1"/>
          </p:cNvSpPr>
          <p:nvPr>
            <p:ph type="title"/>
          </p:nvPr>
        </p:nvSpPr>
        <p:spPr>
          <a:xfrm>
            <a:off x="838200" y="365125"/>
            <a:ext cx="10515600" cy="777875"/>
          </a:xfrm>
        </p:spPr>
        <p:txBody>
          <a:bodyPr/>
          <a:lstStyle/>
          <a:p>
            <a:pPr algn="ctr"/>
            <a:r>
              <a:rPr lang="en-US" b="1" i="1">
                <a:solidFill>
                  <a:schemeClr val="accent2">
                    <a:lumMod val="50000"/>
                  </a:schemeClr>
                </a:solidFill>
                <a:latin typeface="Bebas Neue Book" panose="00000500000000000000" pitchFamily="50" charset="0"/>
              </a:rPr>
              <a:t>Thank you to our Bronze sponsors!</a:t>
            </a:r>
            <a:endParaRPr lang="en-US" b="1" i="1" dirty="0">
              <a:solidFill>
                <a:schemeClr val="accent2">
                  <a:lumMod val="50000"/>
                </a:schemeClr>
              </a:solidFill>
            </a:endParaRPr>
          </a:p>
        </p:txBody>
      </p:sp>
      <p:sp>
        <p:nvSpPr>
          <p:cNvPr id="3" name="Content Placeholder 2">
            <a:extLst>
              <a:ext uri="{FF2B5EF4-FFF2-40B4-BE49-F238E27FC236}">
                <a16:creationId xmlns:a16="http://schemas.microsoft.com/office/drawing/2014/main" id="{22D60844-AECC-47A2-BDBB-4EFDAD249C3B}"/>
              </a:ext>
            </a:extLst>
          </p:cNvPr>
          <p:cNvSpPr>
            <a:spLocks noGrp="1"/>
          </p:cNvSpPr>
          <p:nvPr>
            <p:ph idx="1"/>
          </p:nvPr>
        </p:nvSpPr>
        <p:spPr>
          <a:xfrm>
            <a:off x="642551" y="1248053"/>
            <a:ext cx="10997513" cy="5226908"/>
          </a:xfrm>
        </p:spPr>
        <p:txBody>
          <a:bodyPr>
            <a:normAutofit fontScale="92500" lnSpcReduction="20000"/>
          </a:bodyPr>
          <a:lstStyle/>
          <a:p>
            <a:r>
              <a:rPr lang="en-US" sz="3200" b="1" i="1">
                <a:solidFill>
                  <a:schemeClr val="tx1">
                    <a:lumMod val="50000"/>
                    <a:lumOff val="50000"/>
                  </a:schemeClr>
                </a:solidFill>
                <a:latin typeface="Cambria" panose="02040503050406030204" pitchFamily="18" charset="0"/>
                <a:ea typeface="Cambria" panose="02040503050406030204" pitchFamily="18" charset="0"/>
              </a:rPr>
              <a:t>Communications Resources</a:t>
            </a:r>
          </a:p>
          <a:p>
            <a:pPr marL="0" indent="0">
              <a:buNone/>
            </a:pPr>
            <a:endParaRPr lang="en-US" sz="3200" b="1" i="1">
              <a:solidFill>
                <a:schemeClr val="tx1">
                  <a:lumMod val="50000"/>
                  <a:lumOff val="50000"/>
                </a:schemeClr>
              </a:solidFill>
              <a:latin typeface="Cambria" panose="02040503050406030204" pitchFamily="18" charset="0"/>
              <a:ea typeface="Cambria" panose="02040503050406030204" pitchFamily="18" charset="0"/>
            </a:endParaRPr>
          </a:p>
          <a:p>
            <a:r>
              <a:rPr lang="en-US" sz="3200" b="1" i="1">
                <a:solidFill>
                  <a:schemeClr val="tx1">
                    <a:lumMod val="50000"/>
                    <a:lumOff val="50000"/>
                  </a:schemeClr>
                </a:solidFill>
                <a:latin typeface="Cambria" panose="02040503050406030204" pitchFamily="18" charset="0"/>
                <a:ea typeface="Cambria" panose="02040503050406030204" pitchFamily="18" charset="0"/>
              </a:rPr>
              <a:t>Interfaith Worker Justice of East Tennessee</a:t>
            </a:r>
          </a:p>
          <a:p>
            <a:endParaRPr lang="en-US" sz="3200" b="1" i="1">
              <a:solidFill>
                <a:schemeClr val="tx1">
                  <a:lumMod val="50000"/>
                  <a:lumOff val="50000"/>
                </a:schemeClr>
              </a:solidFill>
              <a:latin typeface="Cambria" panose="02040503050406030204" pitchFamily="18" charset="0"/>
              <a:ea typeface="Cambria" panose="02040503050406030204" pitchFamily="18" charset="0"/>
            </a:endParaRPr>
          </a:p>
          <a:p>
            <a:r>
              <a:rPr lang="en-US" sz="3200" b="1" i="1">
                <a:solidFill>
                  <a:schemeClr val="tx1">
                    <a:lumMod val="50000"/>
                    <a:lumOff val="50000"/>
                  </a:schemeClr>
                </a:solidFill>
                <a:latin typeface="Cambria" panose="02040503050406030204" pitchFamily="18" charset="0"/>
                <a:ea typeface="Cambria" panose="02040503050406030204" pitchFamily="18" charset="0"/>
              </a:rPr>
              <a:t>Mental Health America of the MidSouth</a:t>
            </a:r>
          </a:p>
          <a:p>
            <a:endParaRPr lang="en-US" sz="3200" b="1" i="1">
              <a:solidFill>
                <a:schemeClr val="tx1">
                  <a:lumMod val="50000"/>
                  <a:lumOff val="50000"/>
                </a:schemeClr>
              </a:solidFill>
              <a:latin typeface="Cambria" panose="02040503050406030204" pitchFamily="18" charset="0"/>
              <a:ea typeface="Cambria" panose="02040503050406030204" pitchFamily="18" charset="0"/>
            </a:endParaRPr>
          </a:p>
          <a:p>
            <a:r>
              <a:rPr lang="en-US" sz="3200" b="1" i="1">
                <a:solidFill>
                  <a:schemeClr val="tx1">
                    <a:lumMod val="50000"/>
                    <a:lumOff val="50000"/>
                  </a:schemeClr>
                </a:solidFill>
                <a:latin typeface="Cambria" panose="02040503050406030204" pitchFamily="18" charset="0"/>
                <a:ea typeface="Cambria" panose="02040503050406030204" pitchFamily="18" charset="0"/>
              </a:rPr>
              <a:t>NAMI: National Alliance on Mental Illness of Tennessee</a:t>
            </a:r>
          </a:p>
          <a:p>
            <a:endParaRPr lang="en-US" sz="3200" b="1" i="1">
              <a:solidFill>
                <a:schemeClr val="tx1">
                  <a:lumMod val="50000"/>
                  <a:lumOff val="50000"/>
                </a:schemeClr>
              </a:solidFill>
              <a:latin typeface="Cambria" panose="02040503050406030204" pitchFamily="18" charset="0"/>
              <a:ea typeface="Cambria" panose="02040503050406030204" pitchFamily="18" charset="0"/>
            </a:endParaRPr>
          </a:p>
          <a:p>
            <a:r>
              <a:rPr lang="en-US" sz="3200" b="1" i="1">
                <a:solidFill>
                  <a:schemeClr val="tx1">
                    <a:lumMod val="50000"/>
                    <a:lumOff val="50000"/>
                  </a:schemeClr>
                </a:solidFill>
                <a:latin typeface="Cambria" panose="02040503050406030204" pitchFamily="18" charset="0"/>
                <a:ea typeface="Cambria" panose="02040503050406030204" pitchFamily="18" charset="0"/>
              </a:rPr>
              <a:t>PFLAG Nashville	</a:t>
            </a:r>
          </a:p>
          <a:p>
            <a:endParaRPr lang="en-US" sz="3200" b="1" i="1">
              <a:solidFill>
                <a:schemeClr val="tx1">
                  <a:lumMod val="50000"/>
                  <a:lumOff val="50000"/>
                </a:schemeClr>
              </a:solidFill>
              <a:latin typeface="Cambria" panose="02040503050406030204" pitchFamily="18" charset="0"/>
              <a:ea typeface="Cambria" panose="02040503050406030204" pitchFamily="18" charset="0"/>
            </a:endParaRPr>
          </a:p>
          <a:p>
            <a:r>
              <a:rPr lang="en-US" sz="3200" b="1" i="1">
                <a:solidFill>
                  <a:schemeClr val="tx1">
                    <a:lumMod val="50000"/>
                    <a:lumOff val="50000"/>
                  </a:schemeClr>
                </a:solidFill>
                <a:latin typeface="Cambria" panose="02040503050406030204" pitchFamily="18" charset="0"/>
                <a:ea typeface="Cambria" panose="02040503050406030204" pitchFamily="18" charset="0"/>
              </a:rPr>
              <a:t>SOCM:  Statewide Organizing for Community eMpowerment</a:t>
            </a:r>
            <a:endParaRPr lang="en-US" sz="3200" b="1" i="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1029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C414-E03F-4FAB-AF4A-DD776F5D2C5A}"/>
              </a:ext>
            </a:extLst>
          </p:cNvPr>
          <p:cNvSpPr>
            <a:spLocks noGrp="1"/>
          </p:cNvSpPr>
          <p:nvPr>
            <p:ph type="title"/>
          </p:nvPr>
        </p:nvSpPr>
        <p:spPr>
          <a:xfrm>
            <a:off x="770238" y="120178"/>
            <a:ext cx="10515600" cy="1325563"/>
          </a:xfrm>
        </p:spPr>
        <p:txBody>
          <a:bodyPr/>
          <a:lstStyle/>
          <a:p>
            <a:pPr algn="ctr"/>
            <a:r>
              <a:rPr lang="en-US" b="1" i="1" dirty="0">
                <a:solidFill>
                  <a:schemeClr val="accent2">
                    <a:lumMod val="50000"/>
                  </a:schemeClr>
                </a:solidFill>
                <a:latin typeface="Bebas Neue Book" panose="00000500000000000000" pitchFamily="50" charset="0"/>
              </a:rPr>
              <a:t>Thank you to our Bronze sponsors!</a:t>
            </a:r>
            <a:endParaRPr lang="en-US" b="1" i="1" dirty="0">
              <a:solidFill>
                <a:schemeClr val="accent2">
                  <a:lumMod val="50000"/>
                </a:schemeClr>
              </a:solidFill>
            </a:endParaRPr>
          </a:p>
        </p:txBody>
      </p:sp>
      <p:sp>
        <p:nvSpPr>
          <p:cNvPr id="3" name="Content Placeholder 2">
            <a:extLst>
              <a:ext uri="{FF2B5EF4-FFF2-40B4-BE49-F238E27FC236}">
                <a16:creationId xmlns:a16="http://schemas.microsoft.com/office/drawing/2014/main" id="{22D60844-AECC-47A2-BDBB-4EFDAD249C3B}"/>
              </a:ext>
            </a:extLst>
          </p:cNvPr>
          <p:cNvSpPr>
            <a:spLocks noGrp="1"/>
          </p:cNvSpPr>
          <p:nvPr>
            <p:ph idx="1"/>
          </p:nvPr>
        </p:nvSpPr>
        <p:spPr>
          <a:xfrm>
            <a:off x="642551" y="1248045"/>
            <a:ext cx="10997513" cy="5226908"/>
          </a:xfrm>
        </p:spPr>
        <p:txBody>
          <a:bodyPr>
            <a:normAutofit lnSpcReduction="10000"/>
          </a:bodyPr>
          <a:lstStyle/>
          <a:p>
            <a:r>
              <a:rPr lang="en-US" sz="3600" b="1" i="1" dirty="0">
                <a:solidFill>
                  <a:schemeClr val="tx1">
                    <a:lumMod val="50000"/>
                    <a:lumOff val="50000"/>
                  </a:schemeClr>
                </a:solidFill>
                <a:latin typeface="Cambria" panose="02040503050406030204" pitchFamily="18" charset="0"/>
                <a:ea typeface="Cambria" panose="02040503050406030204" pitchFamily="18" charset="0"/>
              </a:rPr>
              <a:t>Tennessee Alliance for Progress</a:t>
            </a:r>
          </a:p>
          <a:p>
            <a:pPr marL="0" indent="0">
              <a:buNone/>
            </a:pPr>
            <a:r>
              <a:rPr lang="en-US" sz="3600" b="1" i="1" dirty="0">
                <a:solidFill>
                  <a:schemeClr val="tx1">
                    <a:lumMod val="50000"/>
                    <a:lumOff val="50000"/>
                  </a:schemeClr>
                </a:solidFill>
                <a:latin typeface="Cambria" panose="02040503050406030204" pitchFamily="18" charset="0"/>
                <a:ea typeface="Cambria" panose="02040503050406030204" pitchFamily="18" charset="0"/>
              </a:rPr>
              <a:t>	</a:t>
            </a:r>
          </a:p>
          <a:p>
            <a:r>
              <a:rPr lang="en-US" sz="3600" b="1" i="1" dirty="0">
                <a:solidFill>
                  <a:schemeClr val="tx1">
                    <a:lumMod val="50000"/>
                    <a:lumOff val="50000"/>
                  </a:schemeClr>
                </a:solidFill>
                <a:latin typeface="Cambria" panose="02040503050406030204" pitchFamily="18" charset="0"/>
                <a:ea typeface="Cambria" panose="02040503050406030204" pitchFamily="18" charset="0"/>
              </a:rPr>
              <a:t>Tennessee Nurses Association	</a:t>
            </a:r>
          </a:p>
          <a:p>
            <a:pPr marL="0" indent="0">
              <a:buNone/>
            </a:pPr>
            <a:endParaRPr lang="en-US" sz="3600" b="1" i="1" dirty="0">
              <a:solidFill>
                <a:schemeClr val="tx1">
                  <a:lumMod val="50000"/>
                  <a:lumOff val="50000"/>
                </a:schemeClr>
              </a:solidFill>
              <a:latin typeface="Cambria" panose="02040503050406030204" pitchFamily="18" charset="0"/>
              <a:ea typeface="Cambria" panose="02040503050406030204" pitchFamily="18" charset="0"/>
            </a:endParaRPr>
          </a:p>
          <a:p>
            <a:r>
              <a:rPr lang="en-US" sz="3600" b="1" i="1" dirty="0">
                <a:solidFill>
                  <a:schemeClr val="tx1">
                    <a:lumMod val="50000"/>
                    <a:lumOff val="50000"/>
                  </a:schemeClr>
                </a:solidFill>
                <a:latin typeface="Cambria" panose="02040503050406030204" pitchFamily="18" charset="0"/>
                <a:ea typeface="Cambria" panose="02040503050406030204" pitchFamily="18" charset="0"/>
              </a:rPr>
              <a:t>Tennessee Voices for Children	</a:t>
            </a:r>
          </a:p>
          <a:p>
            <a:pPr marL="0" indent="0">
              <a:buNone/>
            </a:pPr>
            <a:endParaRPr lang="en-US" sz="3600" b="1" i="1" dirty="0">
              <a:solidFill>
                <a:schemeClr val="tx1">
                  <a:lumMod val="50000"/>
                  <a:lumOff val="50000"/>
                </a:schemeClr>
              </a:solidFill>
              <a:latin typeface="Cambria" panose="02040503050406030204" pitchFamily="18" charset="0"/>
              <a:ea typeface="Cambria" panose="02040503050406030204" pitchFamily="18" charset="0"/>
            </a:endParaRPr>
          </a:p>
          <a:p>
            <a:r>
              <a:rPr lang="en-US" sz="3600" b="1" i="1" dirty="0">
                <a:solidFill>
                  <a:schemeClr val="tx1">
                    <a:lumMod val="50000"/>
                    <a:lumOff val="50000"/>
                  </a:schemeClr>
                </a:solidFill>
                <a:latin typeface="Cambria" panose="02040503050406030204" pitchFamily="18" charset="0"/>
                <a:ea typeface="Cambria" panose="02040503050406030204" pitchFamily="18" charset="0"/>
              </a:rPr>
              <a:t>The Arc of Tennessee</a:t>
            </a:r>
          </a:p>
          <a:p>
            <a:endParaRPr lang="en-US" sz="3600" b="1" i="1" dirty="0">
              <a:solidFill>
                <a:schemeClr val="tx1">
                  <a:lumMod val="50000"/>
                  <a:lumOff val="50000"/>
                </a:schemeClr>
              </a:solidFill>
              <a:latin typeface="Cambria" panose="02040503050406030204" pitchFamily="18" charset="0"/>
              <a:ea typeface="Cambria" panose="02040503050406030204" pitchFamily="18" charset="0"/>
            </a:endParaRPr>
          </a:p>
          <a:p>
            <a:r>
              <a:rPr lang="en-US" sz="3600" b="1" i="1" dirty="0">
                <a:solidFill>
                  <a:schemeClr val="tx1">
                    <a:lumMod val="50000"/>
                    <a:lumOff val="50000"/>
                  </a:schemeClr>
                </a:solidFill>
                <a:latin typeface="Cambria" panose="02040503050406030204" pitchFamily="18" charset="0"/>
                <a:ea typeface="Cambria" panose="02040503050406030204" pitchFamily="18" charset="0"/>
              </a:rPr>
              <a:t>Donna DeStefano</a:t>
            </a:r>
          </a:p>
          <a:p>
            <a:endParaRPr lang="en-US" sz="3600" b="1" i="1" dirty="0">
              <a:solidFill>
                <a:schemeClr val="tx1">
                  <a:lumMod val="50000"/>
                  <a:lumOff val="50000"/>
                </a:schemeClr>
              </a:solidFill>
              <a:latin typeface="Cambria" panose="02040503050406030204" pitchFamily="18" charset="0"/>
              <a:ea typeface="Cambria" panose="02040503050406030204" pitchFamily="18" charset="0"/>
            </a:endParaRPr>
          </a:p>
          <a:p>
            <a:endParaRPr lang="en-US" sz="3600" b="1" i="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476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4" name="Rectangle 13">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340CE3-0DDC-4F1C-A5A1-F88767FBE6ED}"/>
              </a:ext>
            </a:extLst>
          </p:cNvPr>
          <p:cNvPicPr>
            <a:picLocks noChangeAspect="1"/>
          </p:cNvPicPr>
          <p:nvPr/>
        </p:nvPicPr>
        <p:blipFill rotWithShape="1">
          <a:blip r:embed="rId2">
            <a:extLst>
              <a:ext uri="{28A0092B-C50C-407E-A947-70E740481C1C}">
                <a14:useLocalDpi xmlns:a14="http://schemas.microsoft.com/office/drawing/2010/main" val="0"/>
              </a:ext>
            </a:extLst>
          </a:blip>
          <a:srcRect r="8173" b="-1"/>
          <a:stretch/>
        </p:blipFill>
        <p:spPr>
          <a:xfrm>
            <a:off x="838200" y="704765"/>
            <a:ext cx="10628376" cy="5440003"/>
          </a:xfrm>
          <a:prstGeom prst="rect">
            <a:avLst/>
          </a:prstGeom>
        </p:spPr>
      </p:pic>
    </p:spTree>
    <p:extLst>
      <p:ext uri="{BB962C8B-B14F-4D97-AF65-F5344CB8AC3E}">
        <p14:creationId xmlns:p14="http://schemas.microsoft.com/office/powerpoint/2010/main" val="877759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340CE3-0DDC-4F1C-A5A1-F88767FBE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0"/>
            <a:ext cx="12915900" cy="6858000"/>
          </a:xfrm>
          <a:prstGeom prst="rect">
            <a:avLst/>
          </a:prstGeom>
        </p:spPr>
      </p:pic>
    </p:spTree>
    <p:extLst>
      <p:ext uri="{BB962C8B-B14F-4D97-AF65-F5344CB8AC3E}">
        <p14:creationId xmlns:p14="http://schemas.microsoft.com/office/powerpoint/2010/main" val="1254250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anging the video layout (Active Speaker View and Gallery View) – Zoom  Help Center">
            <a:extLst>
              <a:ext uri="{FF2B5EF4-FFF2-40B4-BE49-F238E27FC236}">
                <a16:creationId xmlns:a16="http://schemas.microsoft.com/office/drawing/2014/main" id="{DDFD44B8-FBEC-4214-91BF-F9A99138A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746" y="772683"/>
            <a:ext cx="3421638" cy="243869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65A0F8BC-936E-4707-B287-1AB2FECC5C84}"/>
              </a:ext>
            </a:extLst>
          </p:cNvPr>
          <p:cNvSpPr txBox="1">
            <a:spLocks/>
          </p:cNvSpPr>
          <p:nvPr/>
        </p:nvSpPr>
        <p:spPr>
          <a:xfrm>
            <a:off x="946728" y="69274"/>
            <a:ext cx="8363527" cy="8739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Zoom Logistics</a:t>
            </a:r>
          </a:p>
        </p:txBody>
      </p:sp>
      <p:pic>
        <p:nvPicPr>
          <p:cNvPr id="11" name="Picture 10">
            <a:extLst>
              <a:ext uri="{FF2B5EF4-FFF2-40B4-BE49-F238E27FC236}">
                <a16:creationId xmlns:a16="http://schemas.microsoft.com/office/drawing/2014/main" id="{E1A9F75D-3E6D-4BD7-BDBE-D368C608BBC9}"/>
              </a:ext>
            </a:extLst>
          </p:cNvPr>
          <p:cNvPicPr>
            <a:picLocks noChangeAspect="1"/>
          </p:cNvPicPr>
          <p:nvPr/>
        </p:nvPicPr>
        <p:blipFill rotWithShape="1">
          <a:blip r:embed="rId4"/>
          <a:srcRect t="5794" b="11342"/>
          <a:stretch/>
        </p:blipFill>
        <p:spPr>
          <a:xfrm>
            <a:off x="110836" y="6095999"/>
            <a:ext cx="11970327" cy="692727"/>
          </a:xfrm>
          <a:prstGeom prst="rect">
            <a:avLst/>
          </a:prstGeom>
        </p:spPr>
      </p:pic>
      <p:sp>
        <p:nvSpPr>
          <p:cNvPr id="13" name="Arrow: Down 12">
            <a:extLst>
              <a:ext uri="{FF2B5EF4-FFF2-40B4-BE49-F238E27FC236}">
                <a16:creationId xmlns:a16="http://schemas.microsoft.com/office/drawing/2014/main" id="{B4B80068-4E40-4386-B21F-414FC2765682}"/>
              </a:ext>
            </a:extLst>
          </p:cNvPr>
          <p:cNvSpPr/>
          <p:nvPr/>
        </p:nvSpPr>
        <p:spPr>
          <a:xfrm>
            <a:off x="401783" y="504334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72483F60-BDC0-4BE1-AEBE-7D36E1D4D68F}"/>
              </a:ext>
            </a:extLst>
          </p:cNvPr>
          <p:cNvSpPr/>
          <p:nvPr/>
        </p:nvSpPr>
        <p:spPr>
          <a:xfrm>
            <a:off x="6490710" y="497900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ame 16">
            <a:extLst>
              <a:ext uri="{FF2B5EF4-FFF2-40B4-BE49-F238E27FC236}">
                <a16:creationId xmlns:a16="http://schemas.microsoft.com/office/drawing/2014/main" id="{A01C468E-3F18-44A9-A89C-6314648E74A5}"/>
              </a:ext>
            </a:extLst>
          </p:cNvPr>
          <p:cNvSpPr/>
          <p:nvPr/>
        </p:nvSpPr>
        <p:spPr>
          <a:xfrm>
            <a:off x="6398347" y="6003010"/>
            <a:ext cx="778308" cy="848838"/>
          </a:xfrm>
          <a:prstGeom prst="frame">
            <a:avLst>
              <a:gd name="adj1" fmla="val 656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22F2CC4-B814-4E95-A981-474B1E0F14F6}"/>
              </a:ext>
            </a:extLst>
          </p:cNvPr>
          <p:cNvPicPr>
            <a:picLocks noChangeAspect="1"/>
          </p:cNvPicPr>
          <p:nvPr/>
        </p:nvPicPr>
        <p:blipFill>
          <a:blip r:embed="rId5"/>
          <a:stretch>
            <a:fillRect/>
          </a:stretch>
        </p:blipFill>
        <p:spPr>
          <a:xfrm>
            <a:off x="623782" y="1124051"/>
            <a:ext cx="6097511" cy="4140186"/>
          </a:xfrm>
          <a:prstGeom prst="rect">
            <a:avLst/>
          </a:prstGeom>
        </p:spPr>
      </p:pic>
    </p:spTree>
    <p:extLst>
      <p:ext uri="{BB962C8B-B14F-4D97-AF65-F5344CB8AC3E}">
        <p14:creationId xmlns:p14="http://schemas.microsoft.com/office/powerpoint/2010/main" val="1899837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9820-15E6-4874-A7F3-BFF50B8F49E2}"/>
              </a:ext>
            </a:extLst>
          </p:cNvPr>
          <p:cNvSpPr>
            <a:spLocks noGrp="1"/>
          </p:cNvSpPr>
          <p:nvPr>
            <p:ph type="title"/>
          </p:nvPr>
        </p:nvSpPr>
        <p:spPr>
          <a:xfrm>
            <a:off x="247073" y="176344"/>
            <a:ext cx="10515600" cy="1325563"/>
          </a:xfrm>
        </p:spPr>
        <p:txBody>
          <a:bodyPr/>
          <a:lstStyle/>
          <a:p>
            <a:r>
              <a:rPr lang="en-US" b="1" dirty="0"/>
              <a:t>Zoom Logistics &amp; Suggestions</a:t>
            </a:r>
          </a:p>
        </p:txBody>
      </p:sp>
      <p:sp>
        <p:nvSpPr>
          <p:cNvPr id="3" name="Content Placeholder 2">
            <a:extLst>
              <a:ext uri="{FF2B5EF4-FFF2-40B4-BE49-F238E27FC236}">
                <a16:creationId xmlns:a16="http://schemas.microsoft.com/office/drawing/2014/main" id="{2AA33977-4811-43C4-828B-90F94A541B11}"/>
              </a:ext>
            </a:extLst>
          </p:cNvPr>
          <p:cNvSpPr>
            <a:spLocks noGrp="1"/>
          </p:cNvSpPr>
          <p:nvPr>
            <p:ph idx="1"/>
          </p:nvPr>
        </p:nvSpPr>
        <p:spPr>
          <a:xfrm>
            <a:off x="838200" y="1560945"/>
            <a:ext cx="5193145" cy="4616018"/>
          </a:xfrm>
        </p:spPr>
        <p:txBody>
          <a:bodyPr/>
          <a:lstStyle/>
          <a:p>
            <a:r>
              <a:rPr lang="en-US" dirty="0"/>
              <a:t>This session will be recorded.</a:t>
            </a:r>
          </a:p>
          <a:p>
            <a:r>
              <a:rPr lang="en-US" dirty="0"/>
              <a:t>Please mute your microphone, except when engaging in discussion for Think Tank Breakout Discussion.</a:t>
            </a:r>
          </a:p>
          <a:p>
            <a:r>
              <a:rPr lang="en-US" dirty="0"/>
              <a:t>Use the chat box for questions for our speakers or Zoom questions.</a:t>
            </a:r>
          </a:p>
        </p:txBody>
      </p:sp>
      <p:pic>
        <p:nvPicPr>
          <p:cNvPr id="5" name="Picture 4">
            <a:extLst>
              <a:ext uri="{FF2B5EF4-FFF2-40B4-BE49-F238E27FC236}">
                <a16:creationId xmlns:a16="http://schemas.microsoft.com/office/drawing/2014/main" id="{017D44C7-2812-46F7-A199-6269D981FA79}"/>
              </a:ext>
            </a:extLst>
          </p:cNvPr>
          <p:cNvPicPr>
            <a:picLocks noChangeAspect="1"/>
          </p:cNvPicPr>
          <p:nvPr/>
        </p:nvPicPr>
        <p:blipFill rotWithShape="1">
          <a:blip r:embed="rId2"/>
          <a:srcRect t="5794" b="11342"/>
          <a:stretch/>
        </p:blipFill>
        <p:spPr>
          <a:xfrm>
            <a:off x="110836" y="6095999"/>
            <a:ext cx="11970327" cy="692727"/>
          </a:xfrm>
          <a:prstGeom prst="rect">
            <a:avLst/>
          </a:prstGeom>
        </p:spPr>
      </p:pic>
      <p:sp>
        <p:nvSpPr>
          <p:cNvPr id="6" name="Arrow: Down 5">
            <a:extLst>
              <a:ext uri="{FF2B5EF4-FFF2-40B4-BE49-F238E27FC236}">
                <a16:creationId xmlns:a16="http://schemas.microsoft.com/office/drawing/2014/main" id="{1FFE2081-ADF3-49E6-B2B2-73F2C3DB09AE}"/>
              </a:ext>
            </a:extLst>
          </p:cNvPr>
          <p:cNvSpPr/>
          <p:nvPr/>
        </p:nvSpPr>
        <p:spPr>
          <a:xfrm>
            <a:off x="401783" y="504334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Using in-meeting chat – Zoom Help Center">
            <a:extLst>
              <a:ext uri="{FF2B5EF4-FFF2-40B4-BE49-F238E27FC236}">
                <a16:creationId xmlns:a16="http://schemas.microsoft.com/office/drawing/2014/main" id="{F0DE3E63-2DD7-447F-A820-983BDC12B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1" y="577355"/>
            <a:ext cx="3469984" cy="4038024"/>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C9ED59DF-4F54-49FC-B221-AC173A6981A6}"/>
              </a:ext>
            </a:extLst>
          </p:cNvPr>
          <p:cNvSpPr/>
          <p:nvPr/>
        </p:nvSpPr>
        <p:spPr>
          <a:xfrm>
            <a:off x="6490710" y="497900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ame 9">
            <a:extLst>
              <a:ext uri="{FF2B5EF4-FFF2-40B4-BE49-F238E27FC236}">
                <a16:creationId xmlns:a16="http://schemas.microsoft.com/office/drawing/2014/main" id="{DDB32BAF-9D22-4F4D-9427-D4DBE20D8B91}"/>
              </a:ext>
            </a:extLst>
          </p:cNvPr>
          <p:cNvSpPr/>
          <p:nvPr/>
        </p:nvSpPr>
        <p:spPr>
          <a:xfrm>
            <a:off x="6398347" y="6003010"/>
            <a:ext cx="778308" cy="848838"/>
          </a:xfrm>
          <a:prstGeom prst="frame">
            <a:avLst>
              <a:gd name="adj1" fmla="val 656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Arrow: Down 10">
            <a:extLst>
              <a:ext uri="{FF2B5EF4-FFF2-40B4-BE49-F238E27FC236}">
                <a16:creationId xmlns:a16="http://schemas.microsoft.com/office/drawing/2014/main" id="{FAFD7678-A42B-43C5-A377-893B0D5FA1B1}"/>
              </a:ext>
            </a:extLst>
          </p:cNvPr>
          <p:cNvSpPr/>
          <p:nvPr/>
        </p:nvSpPr>
        <p:spPr>
          <a:xfrm>
            <a:off x="9650698" y="504334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F345E1E-690C-4FD3-ACEA-301FA27E1560}"/>
              </a:ext>
            </a:extLst>
          </p:cNvPr>
          <p:cNvPicPr>
            <a:picLocks noChangeAspect="1"/>
          </p:cNvPicPr>
          <p:nvPr/>
        </p:nvPicPr>
        <p:blipFill>
          <a:blip r:embed="rId4"/>
          <a:stretch>
            <a:fillRect/>
          </a:stretch>
        </p:blipFill>
        <p:spPr>
          <a:xfrm>
            <a:off x="11184332" y="69274"/>
            <a:ext cx="896831" cy="407352"/>
          </a:xfrm>
          <a:prstGeom prst="rect">
            <a:avLst/>
          </a:prstGeom>
        </p:spPr>
      </p:pic>
    </p:spTree>
    <p:extLst>
      <p:ext uri="{BB962C8B-B14F-4D97-AF65-F5344CB8AC3E}">
        <p14:creationId xmlns:p14="http://schemas.microsoft.com/office/powerpoint/2010/main" val="3863470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9087-DBF1-4477-A079-940305F29115}"/>
              </a:ext>
            </a:extLst>
          </p:cNvPr>
          <p:cNvSpPr>
            <a:spLocks noGrp="1"/>
          </p:cNvSpPr>
          <p:nvPr>
            <p:ph type="title"/>
          </p:nvPr>
        </p:nvSpPr>
        <p:spPr/>
        <p:txBody>
          <a:bodyPr/>
          <a:lstStyle/>
          <a:p>
            <a:pPr algn="ctr"/>
            <a:r>
              <a:rPr lang="en-US" b="1" i="1" dirty="0">
                <a:solidFill>
                  <a:srgbClr val="00B0F0"/>
                </a:solidFill>
                <a:latin typeface="Bebas Neue Book" panose="00000500000000000000" pitchFamily="50" charset="0"/>
              </a:rPr>
              <a:t>Thank you to our Platinum sponsors!</a:t>
            </a:r>
          </a:p>
        </p:txBody>
      </p:sp>
      <p:pic>
        <p:nvPicPr>
          <p:cNvPr id="4" name="Picture 3">
            <a:extLst>
              <a:ext uri="{FF2B5EF4-FFF2-40B4-BE49-F238E27FC236}">
                <a16:creationId xmlns:a16="http://schemas.microsoft.com/office/drawing/2014/main" id="{329B91EF-2997-42DD-A126-C5DD5430C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941" y="2002165"/>
            <a:ext cx="6901248" cy="1910999"/>
          </a:xfrm>
          <a:prstGeom prst="rect">
            <a:avLst/>
          </a:prstGeom>
        </p:spPr>
      </p:pic>
      <p:pic>
        <p:nvPicPr>
          <p:cNvPr id="5" name="Picture 4">
            <a:extLst>
              <a:ext uri="{FF2B5EF4-FFF2-40B4-BE49-F238E27FC236}">
                <a16:creationId xmlns:a16="http://schemas.microsoft.com/office/drawing/2014/main" id="{2170C923-D6F1-4EDE-A621-8046C232130C}"/>
              </a:ext>
            </a:extLst>
          </p:cNvPr>
          <p:cNvPicPr/>
          <p:nvPr/>
        </p:nvPicPr>
        <p:blipFill rotWithShape="1">
          <a:blip r:embed="rId3"/>
          <a:srcRect l="-129" t="13788" r="74361" b="71625"/>
          <a:stretch/>
        </p:blipFill>
        <p:spPr bwMode="auto">
          <a:xfrm>
            <a:off x="4553465" y="4644569"/>
            <a:ext cx="4361935" cy="184830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A221137C-3BB3-4DD3-952E-F1B3F6F1EE3F}"/>
              </a:ext>
            </a:extLst>
          </p:cNvPr>
          <p:cNvPicPr/>
          <p:nvPr/>
        </p:nvPicPr>
        <p:blipFill rotWithShape="1">
          <a:blip r:embed="rId3"/>
          <a:srcRect l="3141" t="53333" r="66795" b="9629"/>
          <a:stretch/>
        </p:blipFill>
        <p:spPr bwMode="auto">
          <a:xfrm>
            <a:off x="8925698" y="4695566"/>
            <a:ext cx="2572264" cy="1742304"/>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5E48353-6390-48E1-97FF-E53A928962EC}"/>
              </a:ext>
            </a:extLst>
          </p:cNvPr>
          <p:cNvPicPr>
            <a:picLocks noChangeAspect="1"/>
          </p:cNvPicPr>
          <p:nvPr/>
        </p:nvPicPr>
        <p:blipFill>
          <a:blip r:embed="rId4"/>
          <a:stretch>
            <a:fillRect/>
          </a:stretch>
        </p:blipFill>
        <p:spPr>
          <a:xfrm>
            <a:off x="0" y="6420341"/>
            <a:ext cx="963555" cy="437659"/>
          </a:xfrm>
          <a:prstGeom prst="rect">
            <a:avLst/>
          </a:prstGeom>
        </p:spPr>
      </p:pic>
    </p:spTree>
    <p:extLst>
      <p:ext uri="{BB962C8B-B14F-4D97-AF65-F5344CB8AC3E}">
        <p14:creationId xmlns:p14="http://schemas.microsoft.com/office/powerpoint/2010/main" val="945885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9087-DBF1-4477-A079-940305F29115}"/>
              </a:ext>
            </a:extLst>
          </p:cNvPr>
          <p:cNvSpPr>
            <a:spLocks noGrp="1"/>
          </p:cNvSpPr>
          <p:nvPr>
            <p:ph type="title"/>
          </p:nvPr>
        </p:nvSpPr>
        <p:spPr/>
        <p:txBody>
          <a:bodyPr/>
          <a:lstStyle/>
          <a:p>
            <a:pPr algn="ctr"/>
            <a:r>
              <a:rPr lang="en-US" b="1" i="1" dirty="0">
                <a:solidFill>
                  <a:srgbClr val="00B0F0"/>
                </a:solidFill>
                <a:latin typeface="Bebas Neue Book" panose="00000500000000000000" pitchFamily="50" charset="0"/>
              </a:rPr>
              <a:t>Thank you to our Platinum sponsors!</a:t>
            </a:r>
          </a:p>
        </p:txBody>
      </p:sp>
      <p:sp>
        <p:nvSpPr>
          <p:cNvPr id="5" name="TextBox 4">
            <a:extLst>
              <a:ext uri="{FF2B5EF4-FFF2-40B4-BE49-F238E27FC236}">
                <a16:creationId xmlns:a16="http://schemas.microsoft.com/office/drawing/2014/main" id="{68259571-FD12-4C0E-8BDC-8AFC7A83F92E}"/>
              </a:ext>
            </a:extLst>
          </p:cNvPr>
          <p:cNvSpPr txBox="1"/>
          <p:nvPr/>
        </p:nvSpPr>
        <p:spPr>
          <a:xfrm>
            <a:off x="1200986" y="2329865"/>
            <a:ext cx="809548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50000"/>
                    <a:lumOff val="50000"/>
                  </a:prstClr>
                </a:solidFill>
                <a:effectLst/>
                <a:uLnTx/>
                <a:uFillTx/>
                <a:latin typeface="Baskerville Old Face" panose="02020602080505020303" pitchFamily="18" charset="0"/>
                <a:ea typeface="+mn-ea"/>
                <a:cs typeface="Adobe Devanagari" panose="02040503050201020203" pitchFamily="18" charset="0"/>
              </a:rPr>
              <a:t>Randall &amp; Meryl Rice</a:t>
            </a:r>
          </a:p>
        </p:txBody>
      </p:sp>
      <p:sp>
        <p:nvSpPr>
          <p:cNvPr id="6" name="TextBox 5">
            <a:extLst>
              <a:ext uri="{FF2B5EF4-FFF2-40B4-BE49-F238E27FC236}">
                <a16:creationId xmlns:a16="http://schemas.microsoft.com/office/drawing/2014/main" id="{4A902B5D-5DED-4C3C-A250-C4D6F7E4683D}"/>
              </a:ext>
            </a:extLst>
          </p:cNvPr>
          <p:cNvSpPr txBox="1"/>
          <p:nvPr/>
        </p:nvSpPr>
        <p:spPr>
          <a:xfrm>
            <a:off x="2353792" y="4169372"/>
            <a:ext cx="867256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50000"/>
                    <a:lumOff val="50000"/>
                  </a:prstClr>
                </a:solidFill>
                <a:effectLst/>
                <a:uLnTx/>
                <a:uFillTx/>
                <a:latin typeface="Baskerville Old Face" panose="02020602080505020303" pitchFamily="18" charset="0"/>
                <a:ea typeface="+mn-ea"/>
                <a:cs typeface="+mn-cs"/>
              </a:rPr>
              <a:t>Tony &amp; Madeline Garr</a:t>
            </a:r>
          </a:p>
        </p:txBody>
      </p:sp>
      <p:pic>
        <p:nvPicPr>
          <p:cNvPr id="8" name="Picture 7">
            <a:extLst>
              <a:ext uri="{FF2B5EF4-FFF2-40B4-BE49-F238E27FC236}">
                <a16:creationId xmlns:a16="http://schemas.microsoft.com/office/drawing/2014/main" id="{F2D9FE2F-A38D-4A11-835C-867C6DD1E755}"/>
              </a:ext>
            </a:extLst>
          </p:cNvPr>
          <p:cNvPicPr>
            <a:picLocks noChangeAspect="1"/>
          </p:cNvPicPr>
          <p:nvPr/>
        </p:nvPicPr>
        <p:blipFill>
          <a:blip r:embed="rId2"/>
          <a:stretch>
            <a:fillRect/>
          </a:stretch>
        </p:blipFill>
        <p:spPr>
          <a:xfrm>
            <a:off x="0" y="6395402"/>
            <a:ext cx="963251" cy="438950"/>
          </a:xfrm>
          <a:prstGeom prst="rect">
            <a:avLst/>
          </a:prstGeom>
        </p:spPr>
      </p:pic>
    </p:spTree>
    <p:extLst>
      <p:ext uri="{BB962C8B-B14F-4D97-AF65-F5344CB8AC3E}">
        <p14:creationId xmlns:p14="http://schemas.microsoft.com/office/powerpoint/2010/main" val="421082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3042-8CD2-4ECA-88EF-2420B0B10A91}"/>
              </a:ext>
            </a:extLst>
          </p:cNvPr>
          <p:cNvSpPr>
            <a:spLocks noGrp="1"/>
          </p:cNvSpPr>
          <p:nvPr>
            <p:ph type="title"/>
          </p:nvPr>
        </p:nvSpPr>
        <p:spPr/>
        <p:txBody>
          <a:bodyPr/>
          <a:lstStyle/>
          <a:p>
            <a:pPr algn="ctr"/>
            <a:r>
              <a:rPr lang="en-US" b="1" i="1" dirty="0">
                <a:solidFill>
                  <a:schemeClr val="accent4">
                    <a:lumMod val="75000"/>
                  </a:schemeClr>
                </a:solidFill>
                <a:latin typeface="Bebas Neue Book" panose="00000500000000000000" pitchFamily="50" charset="0"/>
              </a:rPr>
              <a:t>Thank you to our Gold sponsors!</a:t>
            </a:r>
          </a:p>
        </p:txBody>
      </p:sp>
      <p:pic>
        <p:nvPicPr>
          <p:cNvPr id="4" name="Picture 3">
            <a:extLst>
              <a:ext uri="{FF2B5EF4-FFF2-40B4-BE49-F238E27FC236}">
                <a16:creationId xmlns:a16="http://schemas.microsoft.com/office/drawing/2014/main" id="{E73680B7-E155-4CB5-ACF7-D20572BC4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255" y="1629123"/>
            <a:ext cx="8785539" cy="1667087"/>
          </a:xfrm>
          <a:prstGeom prst="rect">
            <a:avLst/>
          </a:prstGeom>
        </p:spPr>
      </p:pic>
      <p:pic>
        <p:nvPicPr>
          <p:cNvPr id="6" name="Picture 5">
            <a:extLst>
              <a:ext uri="{FF2B5EF4-FFF2-40B4-BE49-F238E27FC236}">
                <a16:creationId xmlns:a16="http://schemas.microsoft.com/office/drawing/2014/main" id="{47BA866F-0474-4524-9E7E-01635CE23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74" y="3561791"/>
            <a:ext cx="5406172" cy="2703086"/>
          </a:xfrm>
          <a:prstGeom prst="rect">
            <a:avLst/>
          </a:prstGeom>
        </p:spPr>
      </p:pic>
      <p:sp>
        <p:nvSpPr>
          <p:cNvPr id="7" name="TextBox 6">
            <a:extLst>
              <a:ext uri="{FF2B5EF4-FFF2-40B4-BE49-F238E27FC236}">
                <a16:creationId xmlns:a16="http://schemas.microsoft.com/office/drawing/2014/main" id="{9241AD8D-0B56-4D4C-BA2A-0356385F999F}"/>
              </a:ext>
            </a:extLst>
          </p:cNvPr>
          <p:cNvSpPr txBox="1"/>
          <p:nvPr/>
        </p:nvSpPr>
        <p:spPr>
          <a:xfrm>
            <a:off x="6154462" y="5754376"/>
            <a:ext cx="51074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Baskerville Old Face" panose="02020602080505020303" pitchFamily="18" charset="0"/>
                <a:ea typeface="+mn-ea"/>
                <a:cs typeface="+mn-cs"/>
              </a:rPr>
              <a:t>Clare Sullivan &amp; Mark Brooks</a:t>
            </a:r>
          </a:p>
        </p:txBody>
      </p:sp>
      <p:pic>
        <p:nvPicPr>
          <p:cNvPr id="8" name="Picture 7">
            <a:extLst>
              <a:ext uri="{FF2B5EF4-FFF2-40B4-BE49-F238E27FC236}">
                <a16:creationId xmlns:a16="http://schemas.microsoft.com/office/drawing/2014/main" id="{AE915889-ECE9-4C5A-B1B0-ECF7EE68DDAD}"/>
              </a:ext>
            </a:extLst>
          </p:cNvPr>
          <p:cNvPicPr/>
          <p:nvPr/>
        </p:nvPicPr>
        <p:blipFill rotWithShape="1">
          <a:blip r:embed="rId4"/>
          <a:srcRect l="3782" t="14246" r="47949" b="71623"/>
          <a:stretch/>
        </p:blipFill>
        <p:spPr bwMode="auto">
          <a:xfrm>
            <a:off x="5406082" y="3281219"/>
            <a:ext cx="6785918" cy="155937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EC53EF62-3F10-45CE-B230-74E52694E19A}"/>
              </a:ext>
            </a:extLst>
          </p:cNvPr>
          <p:cNvPicPr>
            <a:picLocks noChangeAspect="1"/>
          </p:cNvPicPr>
          <p:nvPr/>
        </p:nvPicPr>
        <p:blipFill>
          <a:blip r:embed="rId5"/>
          <a:stretch>
            <a:fillRect/>
          </a:stretch>
        </p:blipFill>
        <p:spPr>
          <a:xfrm>
            <a:off x="11195331" y="16240"/>
            <a:ext cx="963555" cy="437659"/>
          </a:xfrm>
          <a:prstGeom prst="rect">
            <a:avLst/>
          </a:prstGeom>
        </p:spPr>
      </p:pic>
    </p:spTree>
    <p:extLst>
      <p:ext uri="{BB962C8B-B14F-4D97-AF65-F5344CB8AC3E}">
        <p14:creationId xmlns:p14="http://schemas.microsoft.com/office/powerpoint/2010/main" val="1834865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340CE3-0DDC-4F1C-A5A1-F88767FBE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0"/>
            <a:ext cx="12915900" cy="6858000"/>
          </a:xfrm>
          <a:prstGeom prst="rect">
            <a:avLst/>
          </a:prstGeom>
        </p:spPr>
      </p:pic>
    </p:spTree>
    <p:extLst>
      <p:ext uri="{BB962C8B-B14F-4D97-AF65-F5344CB8AC3E}">
        <p14:creationId xmlns:p14="http://schemas.microsoft.com/office/powerpoint/2010/main" val="809152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6B97-205D-4000-91E0-D9F4ED3F40AA}"/>
              </a:ext>
            </a:extLst>
          </p:cNvPr>
          <p:cNvSpPr>
            <a:spLocks noGrp="1"/>
          </p:cNvSpPr>
          <p:nvPr>
            <p:ph type="title"/>
          </p:nvPr>
        </p:nvSpPr>
        <p:spPr/>
        <p:txBody>
          <a:bodyPr/>
          <a:lstStyle/>
          <a:p>
            <a:pPr algn="ctr"/>
            <a:r>
              <a:rPr lang="en-US" b="1" i="1" dirty="0">
                <a:solidFill>
                  <a:schemeClr val="bg2">
                    <a:lumMod val="75000"/>
                  </a:schemeClr>
                </a:solidFill>
                <a:latin typeface="Bebas Neue Book" panose="00000500000000000000" pitchFamily="50" charset="0"/>
              </a:rPr>
              <a:t>Thank you to our Silver sponsors!</a:t>
            </a:r>
            <a:endParaRPr lang="en-US" b="1" i="1" dirty="0">
              <a:solidFill>
                <a:schemeClr val="bg2">
                  <a:lumMod val="75000"/>
                </a:schemeClr>
              </a:solidFill>
            </a:endParaRPr>
          </a:p>
        </p:txBody>
      </p:sp>
      <p:pic>
        <p:nvPicPr>
          <p:cNvPr id="4" name="Picture 3">
            <a:extLst>
              <a:ext uri="{FF2B5EF4-FFF2-40B4-BE49-F238E27FC236}">
                <a16:creationId xmlns:a16="http://schemas.microsoft.com/office/drawing/2014/main" id="{158E915B-EC78-4B41-83EB-12D245769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16" y="1587843"/>
            <a:ext cx="3486961" cy="3001596"/>
          </a:xfrm>
          <a:prstGeom prst="rect">
            <a:avLst/>
          </a:prstGeom>
        </p:spPr>
      </p:pic>
      <p:sp>
        <p:nvSpPr>
          <p:cNvPr id="6" name="TextBox 5">
            <a:extLst>
              <a:ext uri="{FF2B5EF4-FFF2-40B4-BE49-F238E27FC236}">
                <a16:creationId xmlns:a16="http://schemas.microsoft.com/office/drawing/2014/main" id="{A44DB092-0412-4111-8393-E7005EA61534}"/>
              </a:ext>
            </a:extLst>
          </p:cNvPr>
          <p:cNvSpPr txBox="1"/>
          <p:nvPr/>
        </p:nvSpPr>
        <p:spPr>
          <a:xfrm>
            <a:off x="370703" y="5436756"/>
            <a:ext cx="1158445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lumMod val="65000"/>
                    <a:lumOff val="35000"/>
                  </a:prstClr>
                </a:solidFill>
                <a:effectLst/>
                <a:uLnTx/>
                <a:uFillTx/>
                <a:latin typeface="Baskerville Old Face" panose="02020602080505020303" pitchFamily="18" charset="0"/>
                <a:ea typeface="Times New Roman" panose="02020603050405020304" pitchFamily="18" charset="0"/>
                <a:cs typeface="+mn-cs"/>
              </a:rPr>
              <a:t>Peacemaking Committee of the Presbytery of East Tennessee</a:t>
            </a:r>
            <a:endParaRPr kumimoji="0" lang="en-US" sz="3600" b="1" i="1" u="none" strike="noStrike" kern="1200" cap="none" spc="0" normalizeH="0" baseline="0" noProof="0" dirty="0">
              <a:ln>
                <a:noFill/>
              </a:ln>
              <a:solidFill>
                <a:prstClr val="black">
                  <a:lumMod val="65000"/>
                  <a:lumOff val="35000"/>
                </a:prstClr>
              </a:solidFill>
              <a:effectLst/>
              <a:uLnTx/>
              <a:uFillTx/>
              <a:latin typeface="Baskerville Old Face" panose="02020602080505020303" pitchFamily="18" charset="0"/>
              <a:ea typeface="+mn-ea"/>
              <a:cs typeface="+mn-cs"/>
            </a:endParaRPr>
          </a:p>
        </p:txBody>
      </p:sp>
      <p:sp>
        <p:nvSpPr>
          <p:cNvPr id="8" name="TextBox 7">
            <a:extLst>
              <a:ext uri="{FF2B5EF4-FFF2-40B4-BE49-F238E27FC236}">
                <a16:creationId xmlns:a16="http://schemas.microsoft.com/office/drawing/2014/main" id="{D3B0691E-B97D-4ADB-832A-03A10DCF4EDC}"/>
              </a:ext>
            </a:extLst>
          </p:cNvPr>
          <p:cNvSpPr txBox="1"/>
          <p:nvPr/>
        </p:nvSpPr>
        <p:spPr>
          <a:xfrm>
            <a:off x="4422017" y="2277892"/>
            <a:ext cx="745339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5B9BD5">
                    <a:lumMod val="75000"/>
                  </a:srgbClr>
                </a:solidFill>
                <a:effectLst/>
                <a:uLnTx/>
                <a:uFillTx/>
                <a:latin typeface="Baskerville Old Face" panose="02020602080505020303" pitchFamily="18" charset="0"/>
                <a:ea typeface="Times New Roman" panose="02020603050405020304" pitchFamily="18" charset="0"/>
                <a:cs typeface="+mn-cs"/>
              </a:rPr>
              <a:t>Knoxville Local Organizing Group, THCC</a:t>
            </a:r>
            <a:endParaRPr kumimoji="0" lang="en-US" sz="3600" b="1" i="1" u="none" strike="noStrike" kern="1200" cap="none" spc="0" normalizeH="0" baseline="0" noProof="0" dirty="0">
              <a:ln>
                <a:noFill/>
              </a:ln>
              <a:solidFill>
                <a:srgbClr val="5B9BD5">
                  <a:lumMod val="75000"/>
                </a:srgbClr>
              </a:solidFill>
              <a:effectLst/>
              <a:uLnTx/>
              <a:uFillTx/>
              <a:latin typeface="Baskerville Old Face" panose="02020602080505020303" pitchFamily="18" charset="0"/>
              <a:ea typeface="+mn-ea"/>
              <a:cs typeface="+mn-cs"/>
            </a:endParaRPr>
          </a:p>
        </p:txBody>
      </p:sp>
      <p:sp>
        <p:nvSpPr>
          <p:cNvPr id="10" name="TextBox 9">
            <a:extLst>
              <a:ext uri="{FF2B5EF4-FFF2-40B4-BE49-F238E27FC236}">
                <a16:creationId xmlns:a16="http://schemas.microsoft.com/office/drawing/2014/main" id="{494C9314-C492-4587-A7F7-CC564177CA07}"/>
              </a:ext>
            </a:extLst>
          </p:cNvPr>
          <p:cNvSpPr txBox="1"/>
          <p:nvPr/>
        </p:nvSpPr>
        <p:spPr>
          <a:xfrm>
            <a:off x="6513570" y="3857324"/>
            <a:ext cx="434184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ED7D31">
                    <a:lumMod val="75000"/>
                  </a:srgbClr>
                </a:solidFill>
                <a:effectLst/>
                <a:uLnTx/>
                <a:uFillTx/>
                <a:latin typeface="Baskerville Old Face" panose="02020602080505020303" pitchFamily="18" charset="0"/>
                <a:ea typeface="Times New Roman" panose="02020603050405020304" pitchFamily="18" charset="0"/>
                <a:cs typeface="+mn-cs"/>
              </a:rPr>
              <a:t>Barbara Reynolds</a:t>
            </a:r>
            <a:endParaRPr kumimoji="0" lang="en-US" sz="3600" b="1" i="1" u="none" strike="noStrike" kern="1200" cap="none" spc="0" normalizeH="0" baseline="0" noProof="0" dirty="0">
              <a:ln>
                <a:noFill/>
              </a:ln>
              <a:solidFill>
                <a:srgbClr val="ED7D31">
                  <a:lumMod val="75000"/>
                </a:srgbClr>
              </a:solidFill>
              <a:effectLst/>
              <a:uLnTx/>
              <a:uFillTx/>
              <a:latin typeface="Baskerville Old Face" panose="02020602080505020303" pitchFamily="18" charset="0"/>
              <a:ea typeface="+mn-ea"/>
              <a:cs typeface="+mn-cs"/>
            </a:endParaRPr>
          </a:p>
        </p:txBody>
      </p:sp>
      <p:pic>
        <p:nvPicPr>
          <p:cNvPr id="3" name="Picture 2">
            <a:extLst>
              <a:ext uri="{FF2B5EF4-FFF2-40B4-BE49-F238E27FC236}">
                <a16:creationId xmlns:a16="http://schemas.microsoft.com/office/drawing/2014/main" id="{7F662A81-BB3C-46A1-B5E0-D7FF4D725B13}"/>
              </a:ext>
            </a:extLst>
          </p:cNvPr>
          <p:cNvPicPr>
            <a:picLocks noChangeAspect="1"/>
          </p:cNvPicPr>
          <p:nvPr/>
        </p:nvPicPr>
        <p:blipFill>
          <a:blip r:embed="rId4"/>
          <a:stretch>
            <a:fillRect/>
          </a:stretch>
        </p:blipFill>
        <p:spPr>
          <a:xfrm>
            <a:off x="0" y="6420341"/>
            <a:ext cx="963555" cy="437659"/>
          </a:xfrm>
          <a:prstGeom prst="rect">
            <a:avLst/>
          </a:prstGeom>
        </p:spPr>
      </p:pic>
    </p:spTree>
    <p:extLst>
      <p:ext uri="{BB962C8B-B14F-4D97-AF65-F5344CB8AC3E}">
        <p14:creationId xmlns:p14="http://schemas.microsoft.com/office/powerpoint/2010/main" val="452072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000">
        <p159:morph option="byObject"/>
      </p:transition>
    </mc:Choice>
    <mc:Fallback xmlns="">
      <p:transition spd="slow" advTm="12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E9B0-7320-456D-807B-91E7DFBCE748}"/>
              </a:ext>
            </a:extLst>
          </p:cNvPr>
          <p:cNvSpPr>
            <a:spLocks noGrp="1"/>
          </p:cNvSpPr>
          <p:nvPr>
            <p:ph type="ctrTitle"/>
          </p:nvPr>
        </p:nvSpPr>
        <p:spPr>
          <a:xfrm>
            <a:off x="1023117" y="4334077"/>
            <a:ext cx="10071536" cy="929750"/>
          </a:xfrm>
        </p:spPr>
        <p:txBody>
          <a:bodyPr anchor="b">
            <a:noAutofit/>
          </a:bodyPr>
          <a:lstStyle/>
          <a:p>
            <a:br>
              <a:rPr lang="en-US" sz="1800" b="1" dirty="0"/>
            </a:br>
            <a:br>
              <a:rPr lang="en-US" sz="1800" dirty="0"/>
            </a:br>
            <a:r>
              <a:rPr lang="en-US" sz="3200" b="1" dirty="0"/>
              <a:t>Tennessee Health Care Campaign</a:t>
            </a:r>
            <a:br>
              <a:rPr lang="en-US" sz="3200" b="1" dirty="0"/>
            </a:br>
            <a:r>
              <a:rPr lang="en-US" sz="3200" b="1" dirty="0"/>
              <a:t>Virtual Conference Series</a:t>
            </a:r>
            <a:endParaRPr lang="en-US" sz="1800" dirty="0"/>
          </a:p>
        </p:txBody>
      </p:sp>
      <p:sp>
        <p:nvSpPr>
          <p:cNvPr id="3" name="Subtitle 2">
            <a:extLst>
              <a:ext uri="{FF2B5EF4-FFF2-40B4-BE49-F238E27FC236}">
                <a16:creationId xmlns:a16="http://schemas.microsoft.com/office/drawing/2014/main" id="{29A1DB8E-A954-411C-8FBC-C3FE80AE7D29}"/>
              </a:ext>
            </a:extLst>
          </p:cNvPr>
          <p:cNvSpPr>
            <a:spLocks noGrp="1"/>
          </p:cNvSpPr>
          <p:nvPr>
            <p:ph type="subTitle" idx="1"/>
          </p:nvPr>
        </p:nvSpPr>
        <p:spPr>
          <a:xfrm>
            <a:off x="982684" y="5913099"/>
            <a:ext cx="10071536" cy="342294"/>
          </a:xfrm>
        </p:spPr>
        <p:txBody>
          <a:bodyPr anchor="t">
            <a:normAutofit lnSpcReduction="10000"/>
          </a:bodyPr>
          <a:lstStyle/>
          <a:p>
            <a:r>
              <a:rPr lang="en-US" sz="2000" b="1" dirty="0"/>
              <a:t>Session 1 | Understanding Health Equity, Racial Justice &amp; Access</a:t>
            </a:r>
          </a:p>
        </p:txBody>
      </p:sp>
      <p:pic>
        <p:nvPicPr>
          <p:cNvPr id="8" name="Picture 7" descr="A person smiling for the camera&#10;&#10;Description automatically generated">
            <a:extLst>
              <a:ext uri="{FF2B5EF4-FFF2-40B4-BE49-F238E27FC236}">
                <a16:creationId xmlns:a16="http://schemas.microsoft.com/office/drawing/2014/main" id="{625AC78A-396C-4AE1-ADAF-446B7413A1CB}"/>
              </a:ext>
            </a:extLst>
          </p:cNvPr>
          <p:cNvPicPr>
            <a:picLocks noChangeAspect="1"/>
          </p:cNvPicPr>
          <p:nvPr/>
        </p:nvPicPr>
        <p:blipFill rotWithShape="1">
          <a:blip r:embed="rId2">
            <a:extLst>
              <a:ext uri="{28A0092B-C50C-407E-A947-70E740481C1C}">
                <a14:useLocalDpi xmlns:a14="http://schemas.microsoft.com/office/drawing/2010/main" val="0"/>
              </a:ext>
            </a:extLst>
          </a:blip>
          <a:srcRect t="5347"/>
          <a:stretch/>
        </p:blipFill>
        <p:spPr>
          <a:xfrm>
            <a:off x="1525662" y="772621"/>
            <a:ext cx="2050449" cy="2743200"/>
          </a:xfrm>
          <a:prstGeom prst="rect">
            <a:avLst/>
          </a:prstGeom>
        </p:spPr>
      </p:pic>
      <p:pic>
        <p:nvPicPr>
          <p:cNvPr id="10" name="Picture 9" descr="A person in a striped shirt and smiling at the camera&#10;&#10;Description automatically generated">
            <a:extLst>
              <a:ext uri="{FF2B5EF4-FFF2-40B4-BE49-F238E27FC236}">
                <a16:creationId xmlns:a16="http://schemas.microsoft.com/office/drawing/2014/main" id="{1E6EC475-9E95-4A7F-B62B-26B566398C2C}"/>
              </a:ext>
            </a:extLst>
          </p:cNvPr>
          <p:cNvPicPr>
            <a:picLocks noChangeAspect="1"/>
          </p:cNvPicPr>
          <p:nvPr/>
        </p:nvPicPr>
        <p:blipFill rotWithShape="1">
          <a:blip r:embed="rId3">
            <a:extLst>
              <a:ext uri="{28A0092B-C50C-407E-A947-70E740481C1C}">
                <a14:useLocalDpi xmlns:a14="http://schemas.microsoft.com/office/drawing/2010/main" val="0"/>
              </a:ext>
            </a:extLst>
          </a:blip>
          <a:srcRect t="7536"/>
          <a:stretch/>
        </p:blipFill>
        <p:spPr>
          <a:xfrm>
            <a:off x="5043066" y="772621"/>
            <a:ext cx="2121243" cy="2743200"/>
          </a:xfrm>
          <a:prstGeom prst="rect">
            <a:avLst/>
          </a:prstGeom>
        </p:spPr>
      </p:pic>
      <p:pic>
        <p:nvPicPr>
          <p:cNvPr id="5" name="Picture 4" descr="A person posing for the camera&#10;&#10;Description automatically generated">
            <a:extLst>
              <a:ext uri="{FF2B5EF4-FFF2-40B4-BE49-F238E27FC236}">
                <a16:creationId xmlns:a16="http://schemas.microsoft.com/office/drawing/2014/main" id="{9DE71D87-82EB-497B-8127-6B9121603E34}"/>
              </a:ext>
            </a:extLst>
          </p:cNvPr>
          <p:cNvPicPr>
            <a:picLocks noChangeAspect="1"/>
          </p:cNvPicPr>
          <p:nvPr/>
        </p:nvPicPr>
        <p:blipFill rotWithShape="1">
          <a:blip r:embed="rId4">
            <a:extLst>
              <a:ext uri="{28A0092B-C50C-407E-A947-70E740481C1C}">
                <a14:useLocalDpi xmlns:a14="http://schemas.microsoft.com/office/drawing/2010/main" val="0"/>
              </a:ext>
            </a:extLst>
          </a:blip>
          <a:srcRect l="34553" r="9951"/>
          <a:stretch/>
        </p:blipFill>
        <p:spPr>
          <a:xfrm>
            <a:off x="8522030" y="772621"/>
            <a:ext cx="2280697" cy="2743200"/>
          </a:xfrm>
          <a:prstGeom prst="rect">
            <a:avLst/>
          </a:prstGeom>
        </p:spPr>
      </p:pic>
      <p:pic>
        <p:nvPicPr>
          <p:cNvPr id="6" name="Picture 5">
            <a:extLst>
              <a:ext uri="{FF2B5EF4-FFF2-40B4-BE49-F238E27FC236}">
                <a16:creationId xmlns:a16="http://schemas.microsoft.com/office/drawing/2014/main" id="{3C6A0F6C-D600-4068-97E2-65BA7F68AF95}"/>
              </a:ext>
            </a:extLst>
          </p:cNvPr>
          <p:cNvPicPr>
            <a:picLocks noChangeAspect="1"/>
          </p:cNvPicPr>
          <p:nvPr/>
        </p:nvPicPr>
        <p:blipFill>
          <a:blip r:embed="rId5"/>
          <a:stretch>
            <a:fillRect/>
          </a:stretch>
        </p:blipFill>
        <p:spPr>
          <a:xfrm>
            <a:off x="0" y="5962887"/>
            <a:ext cx="1970690" cy="895113"/>
          </a:xfrm>
          <a:prstGeom prst="rect">
            <a:avLst/>
          </a:prstGeom>
        </p:spPr>
      </p:pic>
      <p:sp>
        <p:nvSpPr>
          <p:cNvPr id="11" name="TextBox 10">
            <a:extLst>
              <a:ext uri="{FF2B5EF4-FFF2-40B4-BE49-F238E27FC236}">
                <a16:creationId xmlns:a16="http://schemas.microsoft.com/office/drawing/2014/main" id="{6E1D3EC4-3F33-489A-A8F9-90353C93DC56}"/>
              </a:ext>
            </a:extLst>
          </p:cNvPr>
          <p:cNvSpPr txBox="1"/>
          <p:nvPr/>
        </p:nvSpPr>
        <p:spPr>
          <a:xfrm>
            <a:off x="8305209" y="3314035"/>
            <a:ext cx="2787314" cy="7232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Kinika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Young, JD</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Tennessee Justice Center</a:t>
            </a:r>
          </a:p>
        </p:txBody>
      </p:sp>
      <p:sp>
        <p:nvSpPr>
          <p:cNvPr id="12" name="TextBox 11">
            <a:extLst>
              <a:ext uri="{FF2B5EF4-FFF2-40B4-BE49-F238E27FC236}">
                <a16:creationId xmlns:a16="http://schemas.microsoft.com/office/drawing/2014/main" id="{947F1DFE-DC0E-4797-BCBA-49992761B415}"/>
              </a:ext>
            </a:extLst>
          </p:cNvPr>
          <p:cNvSpPr txBox="1"/>
          <p:nvPr/>
        </p:nvSpPr>
        <p:spPr>
          <a:xfrm>
            <a:off x="982684" y="3329033"/>
            <a:ext cx="3207715" cy="72327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Monique Anthony, MPH, CHES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Tennessee Health Department</a:t>
            </a:r>
          </a:p>
        </p:txBody>
      </p:sp>
      <p:sp>
        <p:nvSpPr>
          <p:cNvPr id="13" name="TextBox 12">
            <a:extLst>
              <a:ext uri="{FF2B5EF4-FFF2-40B4-BE49-F238E27FC236}">
                <a16:creationId xmlns:a16="http://schemas.microsoft.com/office/drawing/2014/main" id="{F921F247-B3BC-44F3-B38E-59201A04A46C}"/>
              </a:ext>
            </a:extLst>
          </p:cNvPr>
          <p:cNvSpPr txBox="1"/>
          <p:nvPr/>
        </p:nvSpPr>
        <p:spPr>
          <a:xfrm>
            <a:off x="4665228" y="3329033"/>
            <a:ext cx="2787314" cy="7232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Jacquelyn S. Favours, MPH</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Health Leads</a:t>
            </a:r>
          </a:p>
        </p:txBody>
      </p:sp>
      <p:sp>
        <p:nvSpPr>
          <p:cNvPr id="14" name="TextBox 13">
            <a:extLst>
              <a:ext uri="{FF2B5EF4-FFF2-40B4-BE49-F238E27FC236}">
                <a16:creationId xmlns:a16="http://schemas.microsoft.com/office/drawing/2014/main" id="{F6D13EE5-B52C-4BD9-984D-1D37CF444BA8}"/>
              </a:ext>
            </a:extLst>
          </p:cNvPr>
          <p:cNvSpPr txBox="1"/>
          <p:nvPr/>
        </p:nvSpPr>
        <p:spPr>
          <a:xfrm>
            <a:off x="3778158" y="5274170"/>
            <a:ext cx="411481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October 17, 2020, 10 AM CST</a:t>
            </a:r>
          </a:p>
        </p:txBody>
      </p:sp>
    </p:spTree>
    <p:extLst>
      <p:ext uri="{BB962C8B-B14F-4D97-AF65-F5344CB8AC3E}">
        <p14:creationId xmlns:p14="http://schemas.microsoft.com/office/powerpoint/2010/main" val="1641181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E9B0-7320-456D-807B-91E7DFBCE748}"/>
              </a:ext>
            </a:extLst>
          </p:cNvPr>
          <p:cNvSpPr>
            <a:spLocks noGrp="1"/>
          </p:cNvSpPr>
          <p:nvPr>
            <p:ph type="ctrTitle"/>
          </p:nvPr>
        </p:nvSpPr>
        <p:spPr>
          <a:xfrm>
            <a:off x="6670682" y="5536645"/>
            <a:ext cx="5387086" cy="1072662"/>
          </a:xfrm>
        </p:spPr>
        <p:txBody>
          <a:bodyPr anchor="ctr">
            <a:normAutofit fontScale="90000"/>
          </a:bodyPr>
          <a:lstStyle/>
          <a:p>
            <a:br>
              <a:rPr lang="en-US" sz="2600" b="1" dirty="0"/>
            </a:br>
            <a:r>
              <a:rPr lang="en-US" sz="4000" b="1" dirty="0"/>
              <a:t>A</a:t>
            </a:r>
            <a:r>
              <a:rPr lang="en-US" sz="4000" b="1" i="1" dirty="0"/>
              <a:t>chieving Health Equity</a:t>
            </a:r>
            <a:br>
              <a:rPr lang="en-US" sz="4000" b="1" i="1" dirty="0"/>
            </a:br>
            <a:r>
              <a:rPr lang="en-US" sz="4000" b="1" i="1" dirty="0"/>
              <a:t> in an Era of Change </a:t>
            </a:r>
            <a:endParaRPr lang="en-US" sz="2600" b="1" i="1" dirty="0"/>
          </a:p>
        </p:txBody>
      </p:sp>
      <p:pic>
        <p:nvPicPr>
          <p:cNvPr id="6" name="Picture 5">
            <a:extLst>
              <a:ext uri="{FF2B5EF4-FFF2-40B4-BE49-F238E27FC236}">
                <a16:creationId xmlns:a16="http://schemas.microsoft.com/office/drawing/2014/main" id="{3C6A0F6C-D600-4068-97E2-65BA7F68AF95}"/>
              </a:ext>
            </a:extLst>
          </p:cNvPr>
          <p:cNvPicPr>
            <a:picLocks noChangeAspect="1"/>
          </p:cNvPicPr>
          <p:nvPr/>
        </p:nvPicPr>
        <p:blipFill>
          <a:blip r:embed="rId2"/>
          <a:stretch>
            <a:fillRect/>
          </a:stretch>
        </p:blipFill>
        <p:spPr>
          <a:xfrm>
            <a:off x="4026876" y="244137"/>
            <a:ext cx="3823054" cy="1736479"/>
          </a:xfrm>
          <a:prstGeom prst="rect">
            <a:avLst/>
          </a:prstGeom>
        </p:spPr>
      </p:pic>
      <p:sp>
        <p:nvSpPr>
          <p:cNvPr id="27" name="Freeform: Shape 26">
            <a:extLst>
              <a:ext uri="{FF2B5EF4-FFF2-40B4-BE49-F238E27FC236}">
                <a16:creationId xmlns:a16="http://schemas.microsoft.com/office/drawing/2014/main" id="{2A1752FF-9082-4C5E-A9E2-E0BA20BA0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108152" y="5292510"/>
            <a:ext cx="6083848" cy="1565491"/>
          </a:xfrm>
          <a:custGeom>
            <a:avLst/>
            <a:gdLst>
              <a:gd name="connsiteX0" fmla="*/ 0 w 6083848"/>
              <a:gd name="connsiteY0" fmla="*/ 1565491 h 1565491"/>
              <a:gd name="connsiteX1" fmla="*/ 6083848 w 6083848"/>
              <a:gd name="connsiteY1" fmla="*/ 1565491 h 1565491"/>
              <a:gd name="connsiteX2" fmla="*/ 6083848 w 6083848"/>
              <a:gd name="connsiteY2" fmla="*/ 0 h 1565491"/>
              <a:gd name="connsiteX3" fmla="*/ 1692132 w 6083848"/>
              <a:gd name="connsiteY3" fmla="*/ 0 h 1565491"/>
              <a:gd name="connsiteX4" fmla="*/ 1186806 w 6083848"/>
              <a:gd name="connsiteY4" fmla="*/ 0 h 1565491"/>
              <a:gd name="connsiteX5" fmla="*/ 1186070 w 6083848"/>
              <a:gd name="connsiteY5" fmla="*/ 1591 h 1565491"/>
              <a:gd name="connsiteX6" fmla="*/ 724290 w 6083848"/>
              <a:gd name="connsiteY6" fmla="*/ 1591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848" h="1565491">
                <a:moveTo>
                  <a:pt x="0" y="1565491"/>
                </a:moveTo>
                <a:lnTo>
                  <a:pt x="6083848" y="1565491"/>
                </a:lnTo>
                <a:lnTo>
                  <a:pt x="6083848" y="0"/>
                </a:lnTo>
                <a:lnTo>
                  <a:pt x="1692132" y="0"/>
                </a:lnTo>
                <a:lnTo>
                  <a:pt x="1186806" y="0"/>
                </a:lnTo>
                <a:lnTo>
                  <a:pt x="1186070" y="1591"/>
                </a:lnTo>
                <a:lnTo>
                  <a:pt x="724290" y="159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95233-A3DC-41BB-B52D-79B8822B8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5292509"/>
            <a:ext cx="6670682" cy="1565491"/>
          </a:xfrm>
          <a:custGeom>
            <a:avLst/>
            <a:gdLst>
              <a:gd name="connsiteX0" fmla="*/ 0 w 6670682"/>
              <a:gd name="connsiteY0" fmla="*/ 1565491 h 1565491"/>
              <a:gd name="connsiteX1" fmla="*/ 526312 w 6670682"/>
              <a:gd name="connsiteY1" fmla="*/ 1565491 h 1565491"/>
              <a:gd name="connsiteX2" fmla="*/ 5419344 w 6670682"/>
              <a:gd name="connsiteY2" fmla="*/ 1565491 h 1565491"/>
              <a:gd name="connsiteX3" fmla="*/ 5945656 w 6670682"/>
              <a:gd name="connsiteY3" fmla="*/ 1565491 h 1565491"/>
              <a:gd name="connsiteX4" fmla="*/ 6670682 w 6670682"/>
              <a:gd name="connsiteY4" fmla="*/ 0 h 1565491"/>
              <a:gd name="connsiteX5" fmla="*/ 6144370 w 6670682"/>
              <a:gd name="connsiteY5" fmla="*/ 0 h 1565491"/>
              <a:gd name="connsiteX6" fmla="*/ 526312 w 6670682"/>
              <a:gd name="connsiteY6" fmla="*/ 0 h 1565491"/>
              <a:gd name="connsiteX7" fmla="*/ 0 w 6670682"/>
              <a:gd name="connsiteY7" fmla="*/ 0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0682" h="1565491">
                <a:moveTo>
                  <a:pt x="0" y="1565491"/>
                </a:moveTo>
                <a:lnTo>
                  <a:pt x="526312" y="1565491"/>
                </a:lnTo>
                <a:lnTo>
                  <a:pt x="5419344" y="1565491"/>
                </a:lnTo>
                <a:lnTo>
                  <a:pt x="5945656" y="1565491"/>
                </a:lnTo>
                <a:lnTo>
                  <a:pt x="6670682" y="0"/>
                </a:lnTo>
                <a:lnTo>
                  <a:pt x="6144370" y="0"/>
                </a:lnTo>
                <a:lnTo>
                  <a:pt x="526312" y="0"/>
                </a:lnTo>
                <a:lnTo>
                  <a:pt x="0" y="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0121B13-7F6D-4068-8BC1-4BC5B0386B1F}"/>
              </a:ext>
            </a:extLst>
          </p:cNvPr>
          <p:cNvSpPr txBox="1"/>
          <p:nvPr/>
        </p:nvSpPr>
        <p:spPr>
          <a:xfrm>
            <a:off x="-478316" y="5536645"/>
            <a:ext cx="679699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solidFill>
                <a:effectLst/>
                <a:uLnTx/>
                <a:uFillTx/>
                <a:latin typeface="Calibri" panose="020F0502020204030204"/>
                <a:ea typeface="+mn-ea"/>
                <a:cs typeface="+mn-cs"/>
              </a:rPr>
              <a:t>Tennessee Health Care Campaign</a:t>
            </a:r>
            <a:br>
              <a:rPr kumimoji="0" lang="en-US" sz="3200" b="0" i="0" u="none" strike="noStrike" kern="1200" cap="none" spc="0" normalizeH="0" baseline="0" noProof="0">
                <a:ln>
                  <a:noFill/>
                </a:ln>
                <a:solidFill>
                  <a:srgbClr val="FFC000"/>
                </a:solidFill>
                <a:effectLst/>
                <a:uLnTx/>
                <a:uFillTx/>
                <a:latin typeface="Calibri" panose="020F0502020204030204"/>
                <a:ea typeface="+mn-ea"/>
                <a:cs typeface="+mn-cs"/>
              </a:rPr>
            </a:br>
            <a:r>
              <a:rPr kumimoji="0" lang="en-US" sz="3200" b="0" i="0" u="none" strike="noStrike" kern="1200" cap="none" spc="0" normalizeH="0" baseline="0" noProof="0">
                <a:ln>
                  <a:noFill/>
                </a:ln>
                <a:solidFill>
                  <a:srgbClr val="FFC000"/>
                </a:solidFill>
                <a:effectLst/>
                <a:uLnTx/>
                <a:uFillTx/>
                <a:latin typeface="Calibri" panose="020F0502020204030204"/>
                <a:ea typeface="+mn-ea"/>
                <a:cs typeface="+mn-cs"/>
              </a:rPr>
              <a:t>4-Pt. Virtual Conference Series</a:t>
            </a:r>
            <a:endParaRPr kumimoji="0" lang="en-US" sz="3200" b="1" i="1"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5E9CB10A-D437-4877-B0A9-864950F6027A}"/>
              </a:ext>
            </a:extLst>
          </p:cNvPr>
          <p:cNvSpPr txBox="1"/>
          <p:nvPr/>
        </p:nvSpPr>
        <p:spPr>
          <a:xfrm>
            <a:off x="328246" y="2224751"/>
            <a:ext cx="11535508"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70AD47"/>
                </a:solidFill>
                <a:effectLst/>
                <a:uLnTx/>
                <a:uFillTx/>
                <a:latin typeface="Calibri" panose="020F0502020204030204"/>
                <a:ea typeface="+mn-ea"/>
                <a:cs typeface="+mn-cs"/>
              </a:rPr>
              <a:t>WELCOME!</a:t>
            </a:r>
            <a:endParaRPr kumimoji="0" lang="en-US" sz="13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688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C414-E03F-4FAB-AF4A-DD776F5D2C5A}"/>
              </a:ext>
            </a:extLst>
          </p:cNvPr>
          <p:cNvSpPr>
            <a:spLocks noGrp="1"/>
          </p:cNvSpPr>
          <p:nvPr>
            <p:ph type="title"/>
          </p:nvPr>
        </p:nvSpPr>
        <p:spPr>
          <a:xfrm>
            <a:off x="838200" y="365125"/>
            <a:ext cx="10515600" cy="777875"/>
          </a:xfrm>
        </p:spPr>
        <p:txBody>
          <a:bodyPr/>
          <a:lstStyle/>
          <a:p>
            <a:pPr algn="ctr"/>
            <a:r>
              <a:rPr lang="en-US" b="1" i="1">
                <a:solidFill>
                  <a:schemeClr val="accent2">
                    <a:lumMod val="50000"/>
                  </a:schemeClr>
                </a:solidFill>
                <a:latin typeface="Bebas Neue Book" panose="00000500000000000000" pitchFamily="50" charset="0"/>
              </a:rPr>
              <a:t>Thank you to our Bronze sponsors!</a:t>
            </a:r>
            <a:endParaRPr lang="en-US" b="1" i="1" dirty="0">
              <a:solidFill>
                <a:schemeClr val="accent2">
                  <a:lumMod val="50000"/>
                </a:schemeClr>
              </a:solidFill>
            </a:endParaRPr>
          </a:p>
        </p:txBody>
      </p:sp>
      <p:sp>
        <p:nvSpPr>
          <p:cNvPr id="3" name="Content Placeholder 2">
            <a:extLst>
              <a:ext uri="{FF2B5EF4-FFF2-40B4-BE49-F238E27FC236}">
                <a16:creationId xmlns:a16="http://schemas.microsoft.com/office/drawing/2014/main" id="{22D60844-AECC-47A2-BDBB-4EFDAD249C3B}"/>
              </a:ext>
            </a:extLst>
          </p:cNvPr>
          <p:cNvSpPr>
            <a:spLocks noGrp="1"/>
          </p:cNvSpPr>
          <p:nvPr>
            <p:ph idx="1"/>
          </p:nvPr>
        </p:nvSpPr>
        <p:spPr>
          <a:xfrm>
            <a:off x="642551" y="1248053"/>
            <a:ext cx="10997513" cy="5226908"/>
          </a:xfrm>
        </p:spPr>
        <p:txBody>
          <a:bodyPr>
            <a:normAutofit fontScale="92500" lnSpcReduction="20000"/>
          </a:bodyPr>
          <a:lstStyle/>
          <a:p>
            <a:r>
              <a:rPr lang="en-US" sz="3200" b="1" i="1">
                <a:solidFill>
                  <a:schemeClr val="tx1">
                    <a:lumMod val="50000"/>
                    <a:lumOff val="50000"/>
                  </a:schemeClr>
                </a:solidFill>
                <a:latin typeface="Cambria" panose="02040503050406030204" pitchFamily="18" charset="0"/>
                <a:ea typeface="Cambria" panose="02040503050406030204" pitchFamily="18" charset="0"/>
              </a:rPr>
              <a:t>Communications Resources</a:t>
            </a:r>
          </a:p>
          <a:p>
            <a:pPr marL="0" indent="0">
              <a:buNone/>
            </a:pPr>
            <a:endParaRPr lang="en-US" sz="3200" b="1" i="1">
              <a:solidFill>
                <a:schemeClr val="tx1">
                  <a:lumMod val="50000"/>
                  <a:lumOff val="50000"/>
                </a:schemeClr>
              </a:solidFill>
              <a:latin typeface="Cambria" panose="02040503050406030204" pitchFamily="18" charset="0"/>
              <a:ea typeface="Cambria" panose="02040503050406030204" pitchFamily="18" charset="0"/>
            </a:endParaRPr>
          </a:p>
          <a:p>
            <a:r>
              <a:rPr lang="en-US" sz="3200" b="1" i="1">
                <a:solidFill>
                  <a:schemeClr val="tx1">
                    <a:lumMod val="50000"/>
                    <a:lumOff val="50000"/>
                  </a:schemeClr>
                </a:solidFill>
                <a:latin typeface="Cambria" panose="02040503050406030204" pitchFamily="18" charset="0"/>
                <a:ea typeface="Cambria" panose="02040503050406030204" pitchFamily="18" charset="0"/>
              </a:rPr>
              <a:t>Interfaith Worker Justice of East Tennessee</a:t>
            </a:r>
          </a:p>
          <a:p>
            <a:endParaRPr lang="en-US" sz="3200" b="1" i="1">
              <a:solidFill>
                <a:schemeClr val="tx1">
                  <a:lumMod val="50000"/>
                  <a:lumOff val="50000"/>
                </a:schemeClr>
              </a:solidFill>
              <a:latin typeface="Cambria" panose="02040503050406030204" pitchFamily="18" charset="0"/>
              <a:ea typeface="Cambria" panose="02040503050406030204" pitchFamily="18" charset="0"/>
            </a:endParaRPr>
          </a:p>
          <a:p>
            <a:r>
              <a:rPr lang="en-US" sz="3200" b="1" i="1">
                <a:solidFill>
                  <a:schemeClr val="tx1">
                    <a:lumMod val="50000"/>
                    <a:lumOff val="50000"/>
                  </a:schemeClr>
                </a:solidFill>
                <a:latin typeface="Cambria" panose="02040503050406030204" pitchFamily="18" charset="0"/>
                <a:ea typeface="Cambria" panose="02040503050406030204" pitchFamily="18" charset="0"/>
              </a:rPr>
              <a:t>Mental Health America of the MidSouth</a:t>
            </a:r>
          </a:p>
          <a:p>
            <a:endParaRPr lang="en-US" sz="3200" b="1" i="1">
              <a:solidFill>
                <a:schemeClr val="tx1">
                  <a:lumMod val="50000"/>
                  <a:lumOff val="50000"/>
                </a:schemeClr>
              </a:solidFill>
              <a:latin typeface="Cambria" panose="02040503050406030204" pitchFamily="18" charset="0"/>
              <a:ea typeface="Cambria" panose="02040503050406030204" pitchFamily="18" charset="0"/>
            </a:endParaRPr>
          </a:p>
          <a:p>
            <a:r>
              <a:rPr lang="en-US" sz="3200" b="1" i="1">
                <a:solidFill>
                  <a:schemeClr val="tx1">
                    <a:lumMod val="50000"/>
                    <a:lumOff val="50000"/>
                  </a:schemeClr>
                </a:solidFill>
                <a:latin typeface="Cambria" panose="02040503050406030204" pitchFamily="18" charset="0"/>
                <a:ea typeface="Cambria" panose="02040503050406030204" pitchFamily="18" charset="0"/>
              </a:rPr>
              <a:t>NAMI: National Alliance on Mental Illness of Tennessee</a:t>
            </a:r>
          </a:p>
          <a:p>
            <a:endParaRPr lang="en-US" sz="3200" b="1" i="1">
              <a:solidFill>
                <a:schemeClr val="tx1">
                  <a:lumMod val="50000"/>
                  <a:lumOff val="50000"/>
                </a:schemeClr>
              </a:solidFill>
              <a:latin typeface="Cambria" panose="02040503050406030204" pitchFamily="18" charset="0"/>
              <a:ea typeface="Cambria" panose="02040503050406030204" pitchFamily="18" charset="0"/>
            </a:endParaRPr>
          </a:p>
          <a:p>
            <a:r>
              <a:rPr lang="en-US" sz="3200" b="1" i="1">
                <a:solidFill>
                  <a:schemeClr val="tx1">
                    <a:lumMod val="50000"/>
                    <a:lumOff val="50000"/>
                  </a:schemeClr>
                </a:solidFill>
                <a:latin typeface="Cambria" panose="02040503050406030204" pitchFamily="18" charset="0"/>
                <a:ea typeface="Cambria" panose="02040503050406030204" pitchFamily="18" charset="0"/>
              </a:rPr>
              <a:t>PFLAG Nashville	</a:t>
            </a:r>
          </a:p>
          <a:p>
            <a:endParaRPr lang="en-US" sz="3200" b="1" i="1">
              <a:solidFill>
                <a:schemeClr val="tx1">
                  <a:lumMod val="50000"/>
                  <a:lumOff val="50000"/>
                </a:schemeClr>
              </a:solidFill>
              <a:latin typeface="Cambria" panose="02040503050406030204" pitchFamily="18" charset="0"/>
              <a:ea typeface="Cambria" panose="02040503050406030204" pitchFamily="18" charset="0"/>
            </a:endParaRPr>
          </a:p>
          <a:p>
            <a:r>
              <a:rPr lang="en-US" sz="3200" b="1" i="1">
                <a:solidFill>
                  <a:schemeClr val="tx1">
                    <a:lumMod val="50000"/>
                    <a:lumOff val="50000"/>
                  </a:schemeClr>
                </a:solidFill>
                <a:latin typeface="Cambria" panose="02040503050406030204" pitchFamily="18" charset="0"/>
                <a:ea typeface="Cambria" panose="02040503050406030204" pitchFamily="18" charset="0"/>
              </a:rPr>
              <a:t>SOCM:  Statewide Organizing for Community eMpowerment</a:t>
            </a:r>
            <a:endParaRPr lang="en-US" sz="3200" b="1" i="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0208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000">
        <p159:morph option="byObject"/>
      </p:transition>
    </mc:Choice>
    <mc:Fallback xmlns="">
      <p:transition spd="slow" advTm="1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C414-E03F-4FAB-AF4A-DD776F5D2C5A}"/>
              </a:ext>
            </a:extLst>
          </p:cNvPr>
          <p:cNvSpPr>
            <a:spLocks noGrp="1"/>
          </p:cNvSpPr>
          <p:nvPr>
            <p:ph type="title"/>
          </p:nvPr>
        </p:nvSpPr>
        <p:spPr>
          <a:xfrm>
            <a:off x="770238" y="120178"/>
            <a:ext cx="10515600" cy="1325563"/>
          </a:xfrm>
        </p:spPr>
        <p:txBody>
          <a:bodyPr/>
          <a:lstStyle/>
          <a:p>
            <a:pPr algn="ctr"/>
            <a:r>
              <a:rPr lang="en-US" b="1" i="1" dirty="0">
                <a:solidFill>
                  <a:schemeClr val="accent2">
                    <a:lumMod val="50000"/>
                  </a:schemeClr>
                </a:solidFill>
                <a:latin typeface="Bebas Neue Book" panose="00000500000000000000" pitchFamily="50" charset="0"/>
              </a:rPr>
              <a:t>Thank you to our Bronze sponsors!</a:t>
            </a:r>
            <a:endParaRPr lang="en-US" b="1" i="1" dirty="0">
              <a:solidFill>
                <a:schemeClr val="accent2">
                  <a:lumMod val="50000"/>
                </a:schemeClr>
              </a:solidFill>
            </a:endParaRPr>
          </a:p>
        </p:txBody>
      </p:sp>
      <p:sp>
        <p:nvSpPr>
          <p:cNvPr id="3" name="Content Placeholder 2">
            <a:extLst>
              <a:ext uri="{FF2B5EF4-FFF2-40B4-BE49-F238E27FC236}">
                <a16:creationId xmlns:a16="http://schemas.microsoft.com/office/drawing/2014/main" id="{22D60844-AECC-47A2-BDBB-4EFDAD249C3B}"/>
              </a:ext>
            </a:extLst>
          </p:cNvPr>
          <p:cNvSpPr>
            <a:spLocks noGrp="1"/>
          </p:cNvSpPr>
          <p:nvPr>
            <p:ph idx="1"/>
          </p:nvPr>
        </p:nvSpPr>
        <p:spPr>
          <a:xfrm>
            <a:off x="642551" y="1248045"/>
            <a:ext cx="10997513" cy="5226908"/>
          </a:xfrm>
        </p:spPr>
        <p:txBody>
          <a:bodyPr>
            <a:normAutofit lnSpcReduction="10000"/>
          </a:bodyPr>
          <a:lstStyle/>
          <a:p>
            <a:r>
              <a:rPr lang="en-US" sz="3600" b="1" i="1" dirty="0">
                <a:solidFill>
                  <a:schemeClr val="tx1">
                    <a:lumMod val="50000"/>
                    <a:lumOff val="50000"/>
                  </a:schemeClr>
                </a:solidFill>
                <a:latin typeface="Cambria" panose="02040503050406030204" pitchFamily="18" charset="0"/>
                <a:ea typeface="Cambria" panose="02040503050406030204" pitchFamily="18" charset="0"/>
              </a:rPr>
              <a:t>Tennessee Alliance for Progress</a:t>
            </a:r>
          </a:p>
          <a:p>
            <a:pPr marL="0" indent="0">
              <a:buNone/>
            </a:pPr>
            <a:r>
              <a:rPr lang="en-US" sz="3600" b="1" i="1" dirty="0">
                <a:solidFill>
                  <a:schemeClr val="tx1">
                    <a:lumMod val="50000"/>
                    <a:lumOff val="50000"/>
                  </a:schemeClr>
                </a:solidFill>
                <a:latin typeface="Cambria" panose="02040503050406030204" pitchFamily="18" charset="0"/>
                <a:ea typeface="Cambria" panose="02040503050406030204" pitchFamily="18" charset="0"/>
              </a:rPr>
              <a:t>	</a:t>
            </a:r>
          </a:p>
          <a:p>
            <a:r>
              <a:rPr lang="en-US" sz="3600" b="1" i="1" dirty="0">
                <a:solidFill>
                  <a:schemeClr val="tx1">
                    <a:lumMod val="50000"/>
                    <a:lumOff val="50000"/>
                  </a:schemeClr>
                </a:solidFill>
                <a:latin typeface="Cambria" panose="02040503050406030204" pitchFamily="18" charset="0"/>
                <a:ea typeface="Cambria" panose="02040503050406030204" pitchFamily="18" charset="0"/>
              </a:rPr>
              <a:t>Tennessee Nurses Association	</a:t>
            </a:r>
          </a:p>
          <a:p>
            <a:pPr marL="0" indent="0">
              <a:buNone/>
            </a:pPr>
            <a:endParaRPr lang="en-US" sz="3600" b="1" i="1" dirty="0">
              <a:solidFill>
                <a:schemeClr val="tx1">
                  <a:lumMod val="50000"/>
                  <a:lumOff val="50000"/>
                </a:schemeClr>
              </a:solidFill>
              <a:latin typeface="Cambria" panose="02040503050406030204" pitchFamily="18" charset="0"/>
              <a:ea typeface="Cambria" panose="02040503050406030204" pitchFamily="18" charset="0"/>
            </a:endParaRPr>
          </a:p>
          <a:p>
            <a:r>
              <a:rPr lang="en-US" sz="3600" b="1" i="1" dirty="0">
                <a:solidFill>
                  <a:schemeClr val="tx1">
                    <a:lumMod val="50000"/>
                    <a:lumOff val="50000"/>
                  </a:schemeClr>
                </a:solidFill>
                <a:latin typeface="Cambria" panose="02040503050406030204" pitchFamily="18" charset="0"/>
                <a:ea typeface="Cambria" panose="02040503050406030204" pitchFamily="18" charset="0"/>
              </a:rPr>
              <a:t>Tennessee Voices for Children	</a:t>
            </a:r>
          </a:p>
          <a:p>
            <a:pPr marL="0" indent="0">
              <a:buNone/>
            </a:pPr>
            <a:endParaRPr lang="en-US" sz="3600" b="1" i="1" dirty="0">
              <a:solidFill>
                <a:schemeClr val="tx1">
                  <a:lumMod val="50000"/>
                  <a:lumOff val="50000"/>
                </a:schemeClr>
              </a:solidFill>
              <a:latin typeface="Cambria" panose="02040503050406030204" pitchFamily="18" charset="0"/>
              <a:ea typeface="Cambria" panose="02040503050406030204" pitchFamily="18" charset="0"/>
            </a:endParaRPr>
          </a:p>
          <a:p>
            <a:r>
              <a:rPr lang="en-US" sz="3600" b="1" i="1" dirty="0">
                <a:solidFill>
                  <a:schemeClr val="tx1">
                    <a:lumMod val="50000"/>
                    <a:lumOff val="50000"/>
                  </a:schemeClr>
                </a:solidFill>
                <a:latin typeface="Cambria" panose="02040503050406030204" pitchFamily="18" charset="0"/>
                <a:ea typeface="Cambria" panose="02040503050406030204" pitchFamily="18" charset="0"/>
              </a:rPr>
              <a:t>The Arc of Tennessee</a:t>
            </a:r>
          </a:p>
          <a:p>
            <a:endParaRPr lang="en-US" sz="3600" b="1" i="1" dirty="0">
              <a:solidFill>
                <a:schemeClr val="tx1">
                  <a:lumMod val="50000"/>
                  <a:lumOff val="50000"/>
                </a:schemeClr>
              </a:solidFill>
              <a:latin typeface="Cambria" panose="02040503050406030204" pitchFamily="18" charset="0"/>
              <a:ea typeface="Cambria" panose="02040503050406030204" pitchFamily="18" charset="0"/>
            </a:endParaRPr>
          </a:p>
          <a:p>
            <a:r>
              <a:rPr lang="en-US" sz="3600" b="1" i="1" dirty="0">
                <a:solidFill>
                  <a:schemeClr val="tx1">
                    <a:lumMod val="50000"/>
                    <a:lumOff val="50000"/>
                  </a:schemeClr>
                </a:solidFill>
                <a:latin typeface="Cambria" panose="02040503050406030204" pitchFamily="18" charset="0"/>
                <a:ea typeface="Cambria" panose="02040503050406030204" pitchFamily="18" charset="0"/>
              </a:rPr>
              <a:t>Donna DeStefano</a:t>
            </a:r>
          </a:p>
          <a:p>
            <a:endParaRPr lang="en-US" sz="3600" b="1" i="1" dirty="0">
              <a:solidFill>
                <a:schemeClr val="tx1">
                  <a:lumMod val="50000"/>
                  <a:lumOff val="50000"/>
                </a:schemeClr>
              </a:solidFill>
              <a:latin typeface="Cambria" panose="02040503050406030204" pitchFamily="18" charset="0"/>
              <a:ea typeface="Cambria" panose="02040503050406030204" pitchFamily="18" charset="0"/>
            </a:endParaRPr>
          </a:p>
          <a:p>
            <a:endParaRPr lang="en-US" sz="3600" b="1" i="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3684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4" name="Rectangle 13">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8340CE3-0DDC-4F1C-A5A1-F88767FBE6ED}"/>
              </a:ext>
            </a:extLst>
          </p:cNvPr>
          <p:cNvPicPr>
            <a:picLocks noChangeAspect="1"/>
          </p:cNvPicPr>
          <p:nvPr/>
        </p:nvPicPr>
        <p:blipFill rotWithShape="1">
          <a:blip r:embed="rId2">
            <a:extLst>
              <a:ext uri="{28A0092B-C50C-407E-A947-70E740481C1C}">
                <a14:useLocalDpi xmlns:a14="http://schemas.microsoft.com/office/drawing/2010/main" val="0"/>
              </a:ext>
            </a:extLst>
          </a:blip>
          <a:srcRect r="8173" b="-1"/>
          <a:stretch/>
        </p:blipFill>
        <p:spPr>
          <a:xfrm>
            <a:off x="838200" y="704765"/>
            <a:ext cx="10628376" cy="5440003"/>
          </a:xfrm>
          <a:prstGeom prst="rect">
            <a:avLst/>
          </a:prstGeom>
        </p:spPr>
      </p:pic>
    </p:spTree>
    <p:extLst>
      <p:ext uri="{BB962C8B-B14F-4D97-AF65-F5344CB8AC3E}">
        <p14:creationId xmlns:p14="http://schemas.microsoft.com/office/powerpoint/2010/main" val="372774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BC4C8E-2EE3-41E1-8C0C-A10D1C39C624}"/>
              </a:ext>
            </a:extLst>
          </p:cNvPr>
          <p:cNvPicPr>
            <a:picLocks noChangeAspect="1"/>
          </p:cNvPicPr>
          <p:nvPr/>
        </p:nvPicPr>
        <p:blipFill>
          <a:blip r:embed="rId3"/>
          <a:stretch>
            <a:fillRect/>
          </a:stretch>
        </p:blipFill>
        <p:spPr>
          <a:xfrm rot="738994">
            <a:off x="5382380" y="2439822"/>
            <a:ext cx="2804191" cy="3635144"/>
          </a:xfrm>
          <a:prstGeom prst="rect">
            <a:avLst/>
          </a:prstGeom>
        </p:spPr>
      </p:pic>
      <p:pic>
        <p:nvPicPr>
          <p:cNvPr id="6" name="Picture 5">
            <a:extLst>
              <a:ext uri="{FF2B5EF4-FFF2-40B4-BE49-F238E27FC236}">
                <a16:creationId xmlns:a16="http://schemas.microsoft.com/office/drawing/2014/main" id="{A910B54E-8FFA-4147-968A-B1C13F214260}"/>
              </a:ext>
            </a:extLst>
          </p:cNvPr>
          <p:cNvPicPr>
            <a:picLocks noChangeAspect="1"/>
          </p:cNvPicPr>
          <p:nvPr/>
        </p:nvPicPr>
        <p:blipFill rotWithShape="1">
          <a:blip r:embed="rId4"/>
          <a:srcRect t="5473" r="-521" b="-697"/>
          <a:stretch/>
        </p:blipFill>
        <p:spPr>
          <a:xfrm>
            <a:off x="3180225" y="1625856"/>
            <a:ext cx="2940774" cy="3611342"/>
          </a:xfrm>
          <a:prstGeom prst="rect">
            <a:avLst/>
          </a:prstGeom>
        </p:spPr>
      </p:pic>
      <p:pic>
        <p:nvPicPr>
          <p:cNvPr id="9" name="Picture 8">
            <a:extLst>
              <a:ext uri="{FF2B5EF4-FFF2-40B4-BE49-F238E27FC236}">
                <a16:creationId xmlns:a16="http://schemas.microsoft.com/office/drawing/2014/main" id="{4E90E0E9-D381-44F3-A9B1-3E178507F4C0}"/>
              </a:ext>
            </a:extLst>
          </p:cNvPr>
          <p:cNvPicPr>
            <a:picLocks noChangeAspect="1"/>
          </p:cNvPicPr>
          <p:nvPr/>
        </p:nvPicPr>
        <p:blipFill rotWithShape="1">
          <a:blip r:embed="rId5"/>
          <a:srcRect l="16270" t="14504" r="22126" b="10754"/>
          <a:stretch/>
        </p:blipFill>
        <p:spPr>
          <a:xfrm rot="21002398">
            <a:off x="1531146" y="2936473"/>
            <a:ext cx="2457783" cy="3644341"/>
          </a:xfrm>
          <a:prstGeom prst="rect">
            <a:avLst/>
          </a:prstGeom>
        </p:spPr>
      </p:pic>
      <p:sp>
        <p:nvSpPr>
          <p:cNvPr id="2" name="Title 1">
            <a:extLst>
              <a:ext uri="{FF2B5EF4-FFF2-40B4-BE49-F238E27FC236}">
                <a16:creationId xmlns:a16="http://schemas.microsoft.com/office/drawing/2014/main" id="{C34039C9-9A57-4C39-A560-7BC3E5F70F9E}"/>
              </a:ext>
            </a:extLst>
          </p:cNvPr>
          <p:cNvSpPr>
            <a:spLocks noGrp="1"/>
          </p:cNvSpPr>
          <p:nvPr>
            <p:ph type="title"/>
          </p:nvPr>
        </p:nvSpPr>
        <p:spPr>
          <a:xfrm>
            <a:off x="356716" y="452718"/>
            <a:ext cx="11409903" cy="1400530"/>
          </a:xfrm>
        </p:spPr>
        <p:txBody>
          <a:bodyPr/>
          <a:lstStyle/>
          <a:p>
            <a:r>
              <a:rPr lang="en-US" sz="3600" b="1" i="1" dirty="0">
                <a:solidFill>
                  <a:schemeClr val="tx1"/>
                </a:solidFill>
              </a:rPr>
              <a:t>Annual Conference for Advocates…</a:t>
            </a:r>
          </a:p>
        </p:txBody>
      </p:sp>
      <p:pic>
        <p:nvPicPr>
          <p:cNvPr id="5" name="Content Placeholder 4">
            <a:extLst>
              <a:ext uri="{FF2B5EF4-FFF2-40B4-BE49-F238E27FC236}">
                <a16:creationId xmlns:a16="http://schemas.microsoft.com/office/drawing/2014/main" id="{7F3EC448-DA57-4757-90F8-4A2DD2BF132A}"/>
              </a:ext>
            </a:extLst>
          </p:cNvPr>
          <p:cNvPicPr>
            <a:picLocks noGrp="1" noChangeAspect="1"/>
          </p:cNvPicPr>
          <p:nvPr>
            <p:ph idx="1"/>
          </p:nvPr>
        </p:nvPicPr>
        <p:blipFill>
          <a:blip r:embed="rId6"/>
          <a:stretch>
            <a:fillRect/>
          </a:stretch>
        </p:blipFill>
        <p:spPr>
          <a:xfrm rot="693622">
            <a:off x="8003932" y="1071411"/>
            <a:ext cx="3011316" cy="3903647"/>
          </a:xfrm>
        </p:spPr>
      </p:pic>
      <p:pic>
        <p:nvPicPr>
          <p:cNvPr id="11" name="Picture 10">
            <a:extLst>
              <a:ext uri="{FF2B5EF4-FFF2-40B4-BE49-F238E27FC236}">
                <a16:creationId xmlns:a16="http://schemas.microsoft.com/office/drawing/2014/main" id="{3D0DB9D2-4117-4D41-AE92-CC6E890403BE}"/>
              </a:ext>
            </a:extLst>
          </p:cNvPr>
          <p:cNvPicPr>
            <a:picLocks noChangeAspect="1"/>
          </p:cNvPicPr>
          <p:nvPr/>
        </p:nvPicPr>
        <p:blipFill rotWithShape="1">
          <a:blip r:embed="rId7"/>
          <a:srcRect l="18318" t="12763" r="21488" b="19658"/>
          <a:stretch/>
        </p:blipFill>
        <p:spPr>
          <a:xfrm rot="21163814">
            <a:off x="130618" y="1354583"/>
            <a:ext cx="2566525" cy="3735242"/>
          </a:xfrm>
          <a:prstGeom prst="rect">
            <a:avLst/>
          </a:prstGeom>
        </p:spPr>
      </p:pic>
      <p:pic>
        <p:nvPicPr>
          <p:cNvPr id="4" name="Picture 3">
            <a:extLst>
              <a:ext uri="{FF2B5EF4-FFF2-40B4-BE49-F238E27FC236}">
                <a16:creationId xmlns:a16="http://schemas.microsoft.com/office/drawing/2014/main" id="{8729864C-0539-40F2-8352-48C97FB55EB4}"/>
              </a:ext>
            </a:extLst>
          </p:cNvPr>
          <p:cNvPicPr>
            <a:picLocks noChangeAspect="1"/>
          </p:cNvPicPr>
          <p:nvPr/>
        </p:nvPicPr>
        <p:blipFill>
          <a:blip r:embed="rId8"/>
          <a:stretch>
            <a:fillRect/>
          </a:stretch>
        </p:blipFill>
        <p:spPr>
          <a:xfrm rot="340790">
            <a:off x="8982141" y="2680633"/>
            <a:ext cx="3001156" cy="3848256"/>
          </a:xfrm>
          <a:prstGeom prst="rect">
            <a:avLst/>
          </a:prstGeom>
        </p:spPr>
      </p:pic>
    </p:spTree>
    <p:extLst>
      <p:ext uri="{BB962C8B-B14F-4D97-AF65-F5344CB8AC3E}">
        <p14:creationId xmlns:p14="http://schemas.microsoft.com/office/powerpoint/2010/main" val="60184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8FDC-D3E7-44BB-8471-A46A6882A22D}"/>
              </a:ext>
            </a:extLst>
          </p:cNvPr>
          <p:cNvSpPr>
            <a:spLocks noGrp="1"/>
          </p:cNvSpPr>
          <p:nvPr>
            <p:ph type="title"/>
          </p:nvPr>
        </p:nvSpPr>
        <p:spPr>
          <a:xfrm>
            <a:off x="838200" y="0"/>
            <a:ext cx="10515600" cy="1174785"/>
          </a:xfrm>
        </p:spPr>
        <p:txBody>
          <a:bodyPr/>
          <a:lstStyle/>
          <a:p>
            <a:pPr algn="ctr"/>
            <a:r>
              <a:rPr lang="en-US" b="1" dirty="0"/>
              <a:t>THCC Conference Committee</a:t>
            </a:r>
          </a:p>
        </p:txBody>
      </p:sp>
      <p:pic>
        <p:nvPicPr>
          <p:cNvPr id="4" name="Picture 3">
            <a:extLst>
              <a:ext uri="{FF2B5EF4-FFF2-40B4-BE49-F238E27FC236}">
                <a16:creationId xmlns:a16="http://schemas.microsoft.com/office/drawing/2014/main" id="{FEA44AF2-0BDB-4A18-8215-43438D3E3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76036"/>
            <a:ext cx="2331720" cy="2331720"/>
          </a:xfrm>
          <a:prstGeom prst="rect">
            <a:avLst/>
          </a:prstGeom>
        </p:spPr>
      </p:pic>
      <p:pic>
        <p:nvPicPr>
          <p:cNvPr id="6" name="Picture 5">
            <a:extLst>
              <a:ext uri="{FF2B5EF4-FFF2-40B4-BE49-F238E27FC236}">
                <a16:creationId xmlns:a16="http://schemas.microsoft.com/office/drawing/2014/main" id="{745C6F95-CC64-48B6-B131-049159B1B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022" y="3949700"/>
            <a:ext cx="2331720" cy="2331720"/>
          </a:xfrm>
          <a:prstGeom prst="rect">
            <a:avLst/>
          </a:prstGeom>
        </p:spPr>
      </p:pic>
      <p:pic>
        <p:nvPicPr>
          <p:cNvPr id="8" name="Picture 7">
            <a:extLst>
              <a:ext uri="{FF2B5EF4-FFF2-40B4-BE49-F238E27FC236}">
                <a16:creationId xmlns:a16="http://schemas.microsoft.com/office/drawing/2014/main" id="{A47F1B4E-69D2-4FAC-B0A0-2852C068F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89" y="3949700"/>
            <a:ext cx="2331720" cy="2331720"/>
          </a:xfrm>
          <a:prstGeom prst="rect">
            <a:avLst/>
          </a:prstGeom>
        </p:spPr>
      </p:pic>
      <p:pic>
        <p:nvPicPr>
          <p:cNvPr id="10" name="Picture 9">
            <a:extLst>
              <a:ext uri="{FF2B5EF4-FFF2-40B4-BE49-F238E27FC236}">
                <a16:creationId xmlns:a16="http://schemas.microsoft.com/office/drawing/2014/main" id="{837CF015-E816-41F9-B97E-D1E9E2156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6172" y="1174785"/>
            <a:ext cx="2332971" cy="2332971"/>
          </a:xfrm>
          <a:prstGeom prst="rect">
            <a:avLst/>
          </a:prstGeom>
        </p:spPr>
      </p:pic>
      <p:pic>
        <p:nvPicPr>
          <p:cNvPr id="12" name="Picture 11">
            <a:extLst>
              <a:ext uri="{FF2B5EF4-FFF2-40B4-BE49-F238E27FC236}">
                <a16:creationId xmlns:a16="http://schemas.microsoft.com/office/drawing/2014/main" id="{D0D931AD-4751-4877-A20A-1EB9331FF2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1216" y="3949700"/>
            <a:ext cx="2321625" cy="2331720"/>
          </a:xfrm>
          <a:prstGeom prst="rect">
            <a:avLst/>
          </a:prstGeom>
        </p:spPr>
      </p:pic>
      <p:pic>
        <p:nvPicPr>
          <p:cNvPr id="14" name="Picture 13">
            <a:extLst>
              <a:ext uri="{FF2B5EF4-FFF2-40B4-BE49-F238E27FC236}">
                <a16:creationId xmlns:a16="http://schemas.microsoft.com/office/drawing/2014/main" id="{26511E67-B576-44EC-AD2F-7432016DCB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6078" y="1224363"/>
            <a:ext cx="2331720" cy="2331720"/>
          </a:xfrm>
          <a:prstGeom prst="rect">
            <a:avLst/>
          </a:prstGeom>
        </p:spPr>
      </p:pic>
      <p:pic>
        <p:nvPicPr>
          <p:cNvPr id="16" name="Picture 15">
            <a:extLst>
              <a:ext uri="{FF2B5EF4-FFF2-40B4-BE49-F238E27FC236}">
                <a16:creationId xmlns:a16="http://schemas.microsoft.com/office/drawing/2014/main" id="{58A91D80-C342-41F8-8DC4-C4F5CCA176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439" y="1166823"/>
            <a:ext cx="2330263" cy="2331720"/>
          </a:xfrm>
          <a:prstGeom prst="rect">
            <a:avLst/>
          </a:prstGeom>
        </p:spPr>
      </p:pic>
      <p:pic>
        <p:nvPicPr>
          <p:cNvPr id="18" name="Picture 17">
            <a:extLst>
              <a:ext uri="{FF2B5EF4-FFF2-40B4-BE49-F238E27FC236}">
                <a16:creationId xmlns:a16="http://schemas.microsoft.com/office/drawing/2014/main" id="{3F37C3B0-F8CD-40B3-918F-B64284B289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34315" y="3949700"/>
            <a:ext cx="2331720" cy="2331720"/>
          </a:xfrm>
          <a:prstGeom prst="rect">
            <a:avLst/>
          </a:prstGeom>
        </p:spPr>
      </p:pic>
      <p:sp>
        <p:nvSpPr>
          <p:cNvPr id="3" name="TextBox 2">
            <a:extLst>
              <a:ext uri="{FF2B5EF4-FFF2-40B4-BE49-F238E27FC236}">
                <a16:creationId xmlns:a16="http://schemas.microsoft.com/office/drawing/2014/main" id="{6D377D1B-C574-4F9E-B358-457F01C74D54}"/>
              </a:ext>
            </a:extLst>
          </p:cNvPr>
          <p:cNvSpPr txBox="1"/>
          <p:nvPr/>
        </p:nvSpPr>
        <p:spPr>
          <a:xfrm>
            <a:off x="6457257" y="3494271"/>
            <a:ext cx="19130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Margaret Axelrod</a:t>
            </a:r>
          </a:p>
        </p:txBody>
      </p:sp>
      <p:sp>
        <p:nvSpPr>
          <p:cNvPr id="5" name="TextBox 4">
            <a:extLst>
              <a:ext uri="{FF2B5EF4-FFF2-40B4-BE49-F238E27FC236}">
                <a16:creationId xmlns:a16="http://schemas.microsoft.com/office/drawing/2014/main" id="{8A51E7C8-35C4-42D5-A749-AFAC5068C097}"/>
              </a:ext>
            </a:extLst>
          </p:cNvPr>
          <p:cNvSpPr txBox="1"/>
          <p:nvPr/>
        </p:nvSpPr>
        <p:spPr>
          <a:xfrm>
            <a:off x="714202" y="3494271"/>
            <a:ext cx="19130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Ali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Hulten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-Stoop</a:t>
            </a:r>
          </a:p>
        </p:txBody>
      </p:sp>
      <p:sp>
        <p:nvSpPr>
          <p:cNvPr id="7" name="TextBox 6">
            <a:extLst>
              <a:ext uri="{FF2B5EF4-FFF2-40B4-BE49-F238E27FC236}">
                <a16:creationId xmlns:a16="http://schemas.microsoft.com/office/drawing/2014/main" id="{9394CD30-D334-4F43-816F-9EAD87A49E21}"/>
              </a:ext>
            </a:extLst>
          </p:cNvPr>
          <p:cNvSpPr txBox="1"/>
          <p:nvPr/>
        </p:nvSpPr>
        <p:spPr>
          <a:xfrm>
            <a:off x="10182302" y="4930894"/>
            <a:ext cx="19130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Michael Heinrich</a:t>
            </a:r>
          </a:p>
        </p:txBody>
      </p:sp>
      <p:sp>
        <p:nvSpPr>
          <p:cNvPr id="9" name="TextBox 8">
            <a:extLst>
              <a:ext uri="{FF2B5EF4-FFF2-40B4-BE49-F238E27FC236}">
                <a16:creationId xmlns:a16="http://schemas.microsoft.com/office/drawing/2014/main" id="{01207A94-3ADE-42E7-AEED-DE246567E72F}"/>
              </a:ext>
            </a:extLst>
          </p:cNvPr>
          <p:cNvSpPr txBox="1"/>
          <p:nvPr/>
        </p:nvSpPr>
        <p:spPr>
          <a:xfrm>
            <a:off x="5669826" y="6275355"/>
            <a:ext cx="19130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Tony Garr</a:t>
            </a:r>
          </a:p>
        </p:txBody>
      </p:sp>
      <p:sp>
        <p:nvSpPr>
          <p:cNvPr id="11" name="TextBox 10">
            <a:extLst>
              <a:ext uri="{FF2B5EF4-FFF2-40B4-BE49-F238E27FC236}">
                <a16:creationId xmlns:a16="http://schemas.microsoft.com/office/drawing/2014/main" id="{EC587CF5-A3CE-481B-992D-C1A370B3221C}"/>
              </a:ext>
            </a:extLst>
          </p:cNvPr>
          <p:cNvSpPr txBox="1"/>
          <p:nvPr/>
        </p:nvSpPr>
        <p:spPr>
          <a:xfrm>
            <a:off x="8086714" y="6305705"/>
            <a:ext cx="19130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Clare Sullivan</a:t>
            </a:r>
          </a:p>
        </p:txBody>
      </p:sp>
      <p:sp>
        <p:nvSpPr>
          <p:cNvPr id="21" name="TextBox 20">
            <a:extLst>
              <a:ext uri="{FF2B5EF4-FFF2-40B4-BE49-F238E27FC236}">
                <a16:creationId xmlns:a16="http://schemas.microsoft.com/office/drawing/2014/main" id="{65A33276-6E3C-47E1-B395-B8567A8B7DEF}"/>
              </a:ext>
            </a:extLst>
          </p:cNvPr>
          <p:cNvSpPr txBox="1"/>
          <p:nvPr/>
        </p:nvSpPr>
        <p:spPr>
          <a:xfrm>
            <a:off x="2844327" y="6354032"/>
            <a:ext cx="19130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Jose Davila</a:t>
            </a:r>
          </a:p>
        </p:txBody>
      </p:sp>
      <p:sp>
        <p:nvSpPr>
          <p:cNvPr id="23" name="TextBox 22">
            <a:extLst>
              <a:ext uri="{FF2B5EF4-FFF2-40B4-BE49-F238E27FC236}">
                <a16:creationId xmlns:a16="http://schemas.microsoft.com/office/drawing/2014/main" id="{FD0D86B2-1524-410D-823C-875A14FC5A09}"/>
              </a:ext>
            </a:extLst>
          </p:cNvPr>
          <p:cNvSpPr txBox="1"/>
          <p:nvPr/>
        </p:nvSpPr>
        <p:spPr>
          <a:xfrm>
            <a:off x="427439" y="6272876"/>
            <a:ext cx="19130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Chanda Dunn</a:t>
            </a:r>
          </a:p>
        </p:txBody>
      </p:sp>
      <p:sp>
        <p:nvSpPr>
          <p:cNvPr id="25" name="TextBox 24">
            <a:extLst>
              <a:ext uri="{FF2B5EF4-FFF2-40B4-BE49-F238E27FC236}">
                <a16:creationId xmlns:a16="http://schemas.microsoft.com/office/drawing/2014/main" id="{5A4A608E-2F4F-4489-8170-12C5BE9A044B}"/>
              </a:ext>
            </a:extLst>
          </p:cNvPr>
          <p:cNvSpPr txBox="1"/>
          <p:nvPr/>
        </p:nvSpPr>
        <p:spPr>
          <a:xfrm>
            <a:off x="9355430" y="3507756"/>
            <a:ext cx="19130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Randall Rice</a:t>
            </a:r>
          </a:p>
        </p:txBody>
      </p:sp>
      <p:sp>
        <p:nvSpPr>
          <p:cNvPr id="27" name="TextBox 26">
            <a:extLst>
              <a:ext uri="{FF2B5EF4-FFF2-40B4-BE49-F238E27FC236}">
                <a16:creationId xmlns:a16="http://schemas.microsoft.com/office/drawing/2014/main" id="{F7AB6488-1592-47EC-B2E3-40E56F934808}"/>
              </a:ext>
            </a:extLst>
          </p:cNvPr>
          <p:cNvSpPr txBox="1"/>
          <p:nvPr/>
        </p:nvSpPr>
        <p:spPr>
          <a:xfrm>
            <a:off x="3403023" y="3494271"/>
            <a:ext cx="19130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Jacquelyn Favours</a:t>
            </a:r>
          </a:p>
        </p:txBody>
      </p:sp>
    </p:spTree>
    <p:extLst>
      <p:ext uri="{BB962C8B-B14F-4D97-AF65-F5344CB8AC3E}">
        <p14:creationId xmlns:p14="http://schemas.microsoft.com/office/powerpoint/2010/main" val="4063123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340CE3-0DDC-4F1C-A5A1-F88767FBE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12192000" cy="5715000"/>
          </a:xfrm>
          <a:prstGeom prst="rect">
            <a:avLst/>
          </a:prstGeom>
        </p:spPr>
      </p:pic>
    </p:spTree>
    <p:extLst>
      <p:ext uri="{BB962C8B-B14F-4D97-AF65-F5344CB8AC3E}">
        <p14:creationId xmlns:p14="http://schemas.microsoft.com/office/powerpoint/2010/main" val="1074147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anging the video layout (Active Speaker View and Gallery View) – Zoom  Help Center">
            <a:extLst>
              <a:ext uri="{FF2B5EF4-FFF2-40B4-BE49-F238E27FC236}">
                <a16:creationId xmlns:a16="http://schemas.microsoft.com/office/drawing/2014/main" id="{DDFD44B8-FBEC-4214-91BF-F9A99138A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150" y="1594896"/>
            <a:ext cx="2619375" cy="18669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65A0F8BC-936E-4707-B287-1AB2FECC5C84}"/>
              </a:ext>
            </a:extLst>
          </p:cNvPr>
          <p:cNvSpPr txBox="1">
            <a:spLocks/>
          </p:cNvSpPr>
          <p:nvPr/>
        </p:nvSpPr>
        <p:spPr>
          <a:xfrm>
            <a:off x="247073" y="17634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Logistics &amp; Zoom Suggestions</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1" name="Picture 10">
            <a:extLst>
              <a:ext uri="{FF2B5EF4-FFF2-40B4-BE49-F238E27FC236}">
                <a16:creationId xmlns:a16="http://schemas.microsoft.com/office/drawing/2014/main" id="{E1A9F75D-3E6D-4BD7-BDBE-D368C608BBC9}"/>
              </a:ext>
            </a:extLst>
          </p:cNvPr>
          <p:cNvPicPr>
            <a:picLocks noChangeAspect="1"/>
          </p:cNvPicPr>
          <p:nvPr/>
        </p:nvPicPr>
        <p:blipFill rotWithShape="1">
          <a:blip r:embed="rId4"/>
          <a:srcRect t="5794" b="11342"/>
          <a:stretch/>
        </p:blipFill>
        <p:spPr>
          <a:xfrm>
            <a:off x="110836" y="6095999"/>
            <a:ext cx="11970327" cy="692727"/>
          </a:xfrm>
          <a:prstGeom prst="rect">
            <a:avLst/>
          </a:prstGeom>
        </p:spPr>
      </p:pic>
      <p:sp>
        <p:nvSpPr>
          <p:cNvPr id="13" name="Arrow: Down 12">
            <a:extLst>
              <a:ext uri="{FF2B5EF4-FFF2-40B4-BE49-F238E27FC236}">
                <a16:creationId xmlns:a16="http://schemas.microsoft.com/office/drawing/2014/main" id="{B4B80068-4E40-4386-B21F-414FC2765682}"/>
              </a:ext>
            </a:extLst>
          </p:cNvPr>
          <p:cNvSpPr/>
          <p:nvPr/>
        </p:nvSpPr>
        <p:spPr>
          <a:xfrm>
            <a:off x="401783" y="504334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72483F60-BDC0-4BE1-AEBE-7D36E1D4D68F}"/>
              </a:ext>
            </a:extLst>
          </p:cNvPr>
          <p:cNvSpPr/>
          <p:nvPr/>
        </p:nvSpPr>
        <p:spPr>
          <a:xfrm>
            <a:off x="6490710" y="497900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ame 16">
            <a:extLst>
              <a:ext uri="{FF2B5EF4-FFF2-40B4-BE49-F238E27FC236}">
                <a16:creationId xmlns:a16="http://schemas.microsoft.com/office/drawing/2014/main" id="{A01C468E-3F18-44A9-A89C-6314648E74A5}"/>
              </a:ext>
            </a:extLst>
          </p:cNvPr>
          <p:cNvSpPr/>
          <p:nvPr/>
        </p:nvSpPr>
        <p:spPr>
          <a:xfrm>
            <a:off x="6398347" y="6003010"/>
            <a:ext cx="778308" cy="848838"/>
          </a:xfrm>
          <a:prstGeom prst="frame">
            <a:avLst>
              <a:gd name="adj1" fmla="val 656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22F2CC4-B814-4E95-A981-474B1E0F14F6}"/>
              </a:ext>
            </a:extLst>
          </p:cNvPr>
          <p:cNvPicPr>
            <a:picLocks noChangeAspect="1"/>
          </p:cNvPicPr>
          <p:nvPr/>
        </p:nvPicPr>
        <p:blipFill>
          <a:blip r:embed="rId5"/>
          <a:stretch>
            <a:fillRect/>
          </a:stretch>
        </p:blipFill>
        <p:spPr>
          <a:xfrm>
            <a:off x="669964" y="1017804"/>
            <a:ext cx="6097511" cy="4140186"/>
          </a:xfrm>
          <a:prstGeom prst="rect">
            <a:avLst/>
          </a:prstGeom>
        </p:spPr>
      </p:pic>
    </p:spTree>
    <p:extLst>
      <p:ext uri="{BB962C8B-B14F-4D97-AF65-F5344CB8AC3E}">
        <p14:creationId xmlns:p14="http://schemas.microsoft.com/office/powerpoint/2010/main" val="93376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anging the video layout (Active Speaker View and Gallery View) – Zoom  Help Center">
            <a:extLst>
              <a:ext uri="{FF2B5EF4-FFF2-40B4-BE49-F238E27FC236}">
                <a16:creationId xmlns:a16="http://schemas.microsoft.com/office/drawing/2014/main" id="{DDFD44B8-FBEC-4214-91BF-F9A99138A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746" y="772683"/>
            <a:ext cx="3421638" cy="243869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65A0F8BC-936E-4707-B287-1AB2FECC5C84}"/>
              </a:ext>
            </a:extLst>
          </p:cNvPr>
          <p:cNvSpPr txBox="1">
            <a:spLocks/>
          </p:cNvSpPr>
          <p:nvPr/>
        </p:nvSpPr>
        <p:spPr>
          <a:xfrm>
            <a:off x="946728" y="69274"/>
            <a:ext cx="8363527" cy="8739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prstClr val="black"/>
                </a:solidFill>
                <a:latin typeface="Calibri Light" panose="020F0302020204030204"/>
              </a:rPr>
              <a:t>Zoom Logistics</a:t>
            </a:r>
            <a:endPar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1" name="Picture 10">
            <a:extLst>
              <a:ext uri="{FF2B5EF4-FFF2-40B4-BE49-F238E27FC236}">
                <a16:creationId xmlns:a16="http://schemas.microsoft.com/office/drawing/2014/main" id="{E1A9F75D-3E6D-4BD7-BDBE-D368C608BBC9}"/>
              </a:ext>
            </a:extLst>
          </p:cNvPr>
          <p:cNvPicPr>
            <a:picLocks noChangeAspect="1"/>
          </p:cNvPicPr>
          <p:nvPr/>
        </p:nvPicPr>
        <p:blipFill rotWithShape="1">
          <a:blip r:embed="rId4"/>
          <a:srcRect t="5794" b="11342"/>
          <a:stretch/>
        </p:blipFill>
        <p:spPr>
          <a:xfrm>
            <a:off x="110836" y="6095999"/>
            <a:ext cx="11970327" cy="692727"/>
          </a:xfrm>
          <a:prstGeom prst="rect">
            <a:avLst/>
          </a:prstGeom>
        </p:spPr>
      </p:pic>
      <p:sp>
        <p:nvSpPr>
          <p:cNvPr id="13" name="Arrow: Down 12">
            <a:extLst>
              <a:ext uri="{FF2B5EF4-FFF2-40B4-BE49-F238E27FC236}">
                <a16:creationId xmlns:a16="http://schemas.microsoft.com/office/drawing/2014/main" id="{B4B80068-4E40-4386-B21F-414FC2765682}"/>
              </a:ext>
            </a:extLst>
          </p:cNvPr>
          <p:cNvSpPr/>
          <p:nvPr/>
        </p:nvSpPr>
        <p:spPr>
          <a:xfrm>
            <a:off x="401783" y="504334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72483F60-BDC0-4BE1-AEBE-7D36E1D4D68F}"/>
              </a:ext>
            </a:extLst>
          </p:cNvPr>
          <p:cNvSpPr/>
          <p:nvPr/>
        </p:nvSpPr>
        <p:spPr>
          <a:xfrm>
            <a:off x="6490710" y="497900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ame 16">
            <a:extLst>
              <a:ext uri="{FF2B5EF4-FFF2-40B4-BE49-F238E27FC236}">
                <a16:creationId xmlns:a16="http://schemas.microsoft.com/office/drawing/2014/main" id="{A01C468E-3F18-44A9-A89C-6314648E74A5}"/>
              </a:ext>
            </a:extLst>
          </p:cNvPr>
          <p:cNvSpPr/>
          <p:nvPr/>
        </p:nvSpPr>
        <p:spPr>
          <a:xfrm>
            <a:off x="6398347" y="6003010"/>
            <a:ext cx="778308" cy="848838"/>
          </a:xfrm>
          <a:prstGeom prst="frame">
            <a:avLst>
              <a:gd name="adj1" fmla="val 656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22F2CC4-B814-4E95-A981-474B1E0F14F6}"/>
              </a:ext>
            </a:extLst>
          </p:cNvPr>
          <p:cNvPicPr>
            <a:picLocks noChangeAspect="1"/>
          </p:cNvPicPr>
          <p:nvPr/>
        </p:nvPicPr>
        <p:blipFill>
          <a:blip r:embed="rId5"/>
          <a:stretch>
            <a:fillRect/>
          </a:stretch>
        </p:blipFill>
        <p:spPr>
          <a:xfrm>
            <a:off x="623782" y="1124051"/>
            <a:ext cx="6097511" cy="4140186"/>
          </a:xfrm>
          <a:prstGeom prst="rect">
            <a:avLst/>
          </a:prstGeom>
        </p:spPr>
      </p:pic>
    </p:spTree>
    <p:extLst>
      <p:ext uri="{BB962C8B-B14F-4D97-AF65-F5344CB8AC3E}">
        <p14:creationId xmlns:p14="http://schemas.microsoft.com/office/powerpoint/2010/main" val="3651341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9820-15E6-4874-A7F3-BFF50B8F49E2}"/>
              </a:ext>
            </a:extLst>
          </p:cNvPr>
          <p:cNvSpPr>
            <a:spLocks noGrp="1"/>
          </p:cNvSpPr>
          <p:nvPr>
            <p:ph type="title"/>
          </p:nvPr>
        </p:nvSpPr>
        <p:spPr>
          <a:xfrm>
            <a:off x="247073" y="176344"/>
            <a:ext cx="10515600" cy="1325563"/>
          </a:xfrm>
        </p:spPr>
        <p:txBody>
          <a:bodyPr/>
          <a:lstStyle/>
          <a:p>
            <a:r>
              <a:rPr lang="en-US" dirty="0"/>
              <a:t>Logistics &amp; Zoom Suggestions</a:t>
            </a:r>
          </a:p>
        </p:txBody>
      </p:sp>
      <p:sp>
        <p:nvSpPr>
          <p:cNvPr id="3" name="Content Placeholder 2">
            <a:extLst>
              <a:ext uri="{FF2B5EF4-FFF2-40B4-BE49-F238E27FC236}">
                <a16:creationId xmlns:a16="http://schemas.microsoft.com/office/drawing/2014/main" id="{2AA33977-4811-43C4-828B-90F94A541B11}"/>
              </a:ext>
            </a:extLst>
          </p:cNvPr>
          <p:cNvSpPr>
            <a:spLocks noGrp="1"/>
          </p:cNvSpPr>
          <p:nvPr>
            <p:ph idx="1"/>
          </p:nvPr>
        </p:nvSpPr>
        <p:spPr>
          <a:xfrm>
            <a:off x="838200" y="1560945"/>
            <a:ext cx="5193145" cy="4616018"/>
          </a:xfrm>
        </p:spPr>
        <p:txBody>
          <a:bodyPr/>
          <a:lstStyle/>
          <a:p>
            <a:r>
              <a:rPr lang="en-US" dirty="0"/>
              <a:t>This session will be recorded.</a:t>
            </a:r>
          </a:p>
          <a:p>
            <a:r>
              <a:rPr lang="en-US" dirty="0"/>
              <a:t>Please mute your microphone, except when engaging in discussion for Think Tank Breakout Discussion.</a:t>
            </a:r>
          </a:p>
          <a:p>
            <a:r>
              <a:rPr lang="en-US" dirty="0"/>
              <a:t>Use the chat box for questions for our speakers or Zoom questions.</a:t>
            </a:r>
          </a:p>
        </p:txBody>
      </p:sp>
      <p:pic>
        <p:nvPicPr>
          <p:cNvPr id="5" name="Picture 4">
            <a:extLst>
              <a:ext uri="{FF2B5EF4-FFF2-40B4-BE49-F238E27FC236}">
                <a16:creationId xmlns:a16="http://schemas.microsoft.com/office/drawing/2014/main" id="{017D44C7-2812-46F7-A199-6269D981FA79}"/>
              </a:ext>
            </a:extLst>
          </p:cNvPr>
          <p:cNvPicPr>
            <a:picLocks noChangeAspect="1"/>
          </p:cNvPicPr>
          <p:nvPr/>
        </p:nvPicPr>
        <p:blipFill rotWithShape="1">
          <a:blip r:embed="rId2"/>
          <a:srcRect t="5794" b="11342"/>
          <a:stretch/>
        </p:blipFill>
        <p:spPr>
          <a:xfrm>
            <a:off x="110836" y="6095999"/>
            <a:ext cx="11970327" cy="692727"/>
          </a:xfrm>
          <a:prstGeom prst="rect">
            <a:avLst/>
          </a:prstGeom>
        </p:spPr>
      </p:pic>
      <p:sp>
        <p:nvSpPr>
          <p:cNvPr id="6" name="Arrow: Down 5">
            <a:extLst>
              <a:ext uri="{FF2B5EF4-FFF2-40B4-BE49-F238E27FC236}">
                <a16:creationId xmlns:a16="http://schemas.microsoft.com/office/drawing/2014/main" id="{1FFE2081-ADF3-49E6-B2B2-73F2C3DB09AE}"/>
              </a:ext>
            </a:extLst>
          </p:cNvPr>
          <p:cNvSpPr/>
          <p:nvPr/>
        </p:nvSpPr>
        <p:spPr>
          <a:xfrm>
            <a:off x="401783" y="504334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Using in-meeting chat – Zoom Help Center">
            <a:extLst>
              <a:ext uri="{FF2B5EF4-FFF2-40B4-BE49-F238E27FC236}">
                <a16:creationId xmlns:a16="http://schemas.microsoft.com/office/drawing/2014/main" id="{F0DE3E63-2DD7-447F-A820-983BDC12B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4909" y="1576903"/>
            <a:ext cx="2676525" cy="311467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C9ED59DF-4F54-49FC-B221-AC173A6981A6}"/>
              </a:ext>
            </a:extLst>
          </p:cNvPr>
          <p:cNvSpPr/>
          <p:nvPr/>
        </p:nvSpPr>
        <p:spPr>
          <a:xfrm>
            <a:off x="6490710" y="497900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ame 9">
            <a:extLst>
              <a:ext uri="{FF2B5EF4-FFF2-40B4-BE49-F238E27FC236}">
                <a16:creationId xmlns:a16="http://schemas.microsoft.com/office/drawing/2014/main" id="{DDB32BAF-9D22-4F4D-9427-D4DBE20D8B91}"/>
              </a:ext>
            </a:extLst>
          </p:cNvPr>
          <p:cNvSpPr/>
          <p:nvPr/>
        </p:nvSpPr>
        <p:spPr>
          <a:xfrm>
            <a:off x="6398347" y="6003010"/>
            <a:ext cx="778308" cy="848838"/>
          </a:xfrm>
          <a:prstGeom prst="frame">
            <a:avLst>
              <a:gd name="adj1" fmla="val 656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Arrow: Down 10">
            <a:extLst>
              <a:ext uri="{FF2B5EF4-FFF2-40B4-BE49-F238E27FC236}">
                <a16:creationId xmlns:a16="http://schemas.microsoft.com/office/drawing/2014/main" id="{FAFD7678-A42B-43C5-A377-893B0D5FA1B1}"/>
              </a:ext>
            </a:extLst>
          </p:cNvPr>
          <p:cNvSpPr/>
          <p:nvPr/>
        </p:nvSpPr>
        <p:spPr>
          <a:xfrm>
            <a:off x="9650698" y="504334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8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9AE1604-BB93-4F6D-94D6-F2A6021FC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7" name="Rectangle 16">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BD9D-540E-41CC-A113-6CE573D46753}"/>
              </a:ext>
            </a:extLst>
          </p:cNvPr>
          <p:cNvSpPr>
            <a:spLocks noGrp="1"/>
          </p:cNvSpPr>
          <p:nvPr>
            <p:ph type="title"/>
          </p:nvPr>
        </p:nvSpPr>
        <p:spPr>
          <a:xfrm>
            <a:off x="6593917" y="847827"/>
            <a:ext cx="4709345" cy="1169585"/>
          </a:xfrm>
        </p:spPr>
        <p:txBody>
          <a:bodyPr anchor="b">
            <a:normAutofit/>
          </a:bodyPr>
          <a:lstStyle/>
          <a:p>
            <a:r>
              <a:rPr lang="en-US" sz="3700" b="1"/>
              <a:t>Understanding </a:t>
            </a:r>
            <a:br>
              <a:rPr lang="en-US" sz="3700" b="1"/>
            </a:br>
            <a:r>
              <a:rPr lang="en-US" sz="3700" b="1"/>
              <a:t>Health Equity </a:t>
            </a:r>
          </a:p>
        </p:txBody>
      </p:sp>
      <p:pic>
        <p:nvPicPr>
          <p:cNvPr id="9" name="Picture 8" descr="A person in a striped shirt and smiling at the camera&#10;&#10;Description automatically generated">
            <a:extLst>
              <a:ext uri="{FF2B5EF4-FFF2-40B4-BE49-F238E27FC236}">
                <a16:creationId xmlns:a16="http://schemas.microsoft.com/office/drawing/2014/main" id="{A114658D-137E-4040-9089-A7BFE25305F7}"/>
              </a:ext>
            </a:extLst>
          </p:cNvPr>
          <p:cNvPicPr>
            <a:picLocks noChangeAspect="1"/>
          </p:cNvPicPr>
          <p:nvPr/>
        </p:nvPicPr>
        <p:blipFill rotWithShape="1">
          <a:blip r:embed="rId2">
            <a:extLst>
              <a:ext uri="{28A0092B-C50C-407E-A947-70E740481C1C}">
                <a14:useLocalDpi xmlns:a14="http://schemas.microsoft.com/office/drawing/2010/main" val="0"/>
              </a:ext>
            </a:extLst>
          </a:blip>
          <a:srcRect t="4258" r="2" b="19009"/>
          <a:stretch/>
        </p:blipFill>
        <p:spPr>
          <a:xfrm>
            <a:off x="914401" y="847827"/>
            <a:ext cx="4929098" cy="5289986"/>
          </a:xfrm>
          <a:prstGeom prst="rect">
            <a:avLst/>
          </a:prstGeom>
        </p:spPr>
      </p:pic>
      <p:sp>
        <p:nvSpPr>
          <p:cNvPr id="22" name="Rectangle 21">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7AA9B1-23E1-4AB0-B796-AB2613D19EF5}"/>
              </a:ext>
            </a:extLst>
          </p:cNvPr>
          <p:cNvSpPr>
            <a:spLocks noGrp="1"/>
          </p:cNvSpPr>
          <p:nvPr>
            <p:ph idx="1"/>
          </p:nvPr>
        </p:nvSpPr>
        <p:spPr>
          <a:xfrm>
            <a:off x="6595228" y="2508105"/>
            <a:ext cx="4709345" cy="3632493"/>
          </a:xfrm>
        </p:spPr>
        <p:txBody>
          <a:bodyPr anchor="ctr">
            <a:normAutofit/>
          </a:bodyPr>
          <a:lstStyle/>
          <a:p>
            <a:pPr marL="0" indent="0">
              <a:buNone/>
            </a:pPr>
            <a:r>
              <a:rPr lang="en-US" sz="2000" b="1" dirty="0"/>
              <a:t>Jacquelyn Favours, MPH</a:t>
            </a:r>
          </a:p>
          <a:p>
            <a:pPr marL="0" indent="0">
              <a:buNone/>
            </a:pPr>
            <a:r>
              <a:rPr lang="en-US" sz="2000" dirty="0"/>
              <a:t>Health Leads, Director of Community Engagement</a:t>
            </a:r>
          </a:p>
        </p:txBody>
      </p:sp>
    </p:spTree>
    <p:extLst>
      <p:ext uri="{BB962C8B-B14F-4D97-AF65-F5344CB8AC3E}">
        <p14:creationId xmlns:p14="http://schemas.microsoft.com/office/powerpoint/2010/main" val="1527486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panose="020F0502020204030204"/>
              <a:ea typeface="+mn-ea"/>
              <a:cs typeface="+mn-cs"/>
            </a:endParaRPr>
          </a:p>
        </p:txBody>
      </p:sp>
      <p:pic>
        <p:nvPicPr>
          <p:cNvPr id="20" name="Picture 3" descr="A picture containing sitting, table, food, standing&#10;&#10;Description automatically generated">
            <a:extLst>
              <a:ext uri="{FF2B5EF4-FFF2-40B4-BE49-F238E27FC236}">
                <a16:creationId xmlns:a16="http://schemas.microsoft.com/office/drawing/2014/main" id="{CCBB9806-7492-4A4D-9DD9-7BF6BCBF8980}"/>
              </a:ext>
            </a:extLst>
          </p:cNvPr>
          <p:cNvPicPr>
            <a:picLocks noChangeAspect="1"/>
          </p:cNvPicPr>
          <p:nvPr/>
        </p:nvPicPr>
        <p:blipFill rotWithShape="1">
          <a:blip r:embed="rId3"/>
          <a:srcRect t="15089" b="641"/>
          <a:stretch/>
        </p:blipFill>
        <p:spPr>
          <a:xfrm>
            <a:off x="20" y="487"/>
            <a:ext cx="12191980" cy="6858000"/>
          </a:xfrm>
          <a:prstGeom prst="rect">
            <a:avLst/>
          </a:prstGeom>
        </p:spPr>
      </p:pic>
      <p:sp>
        <p:nvSpPr>
          <p:cNvPr id="21" name="Rectangle 10">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62C11576-E637-4C81-8DFF-DDC12EA132CB}"/>
              </a:ext>
            </a:extLst>
          </p:cNvPr>
          <p:cNvSpPr>
            <a:spLocks noGrp="1"/>
          </p:cNvSpPr>
          <p:nvPr>
            <p:ph type="ctrTitle"/>
          </p:nvPr>
        </p:nvSpPr>
        <p:spPr>
          <a:xfrm>
            <a:off x="693331" y="1447496"/>
            <a:ext cx="3666923" cy="2901694"/>
          </a:xfrm>
        </p:spPr>
        <p:txBody>
          <a:bodyPr anchor="b">
            <a:normAutofit/>
          </a:bodyPr>
          <a:lstStyle/>
          <a:p>
            <a:r>
              <a:rPr lang="en-US" sz="4100" dirty="0">
                <a:solidFill>
                  <a:schemeClr val="tx1"/>
                </a:solidFill>
              </a:rPr>
              <a:t>Understanding Health Equity</a:t>
            </a:r>
          </a:p>
        </p:txBody>
      </p:sp>
      <p:sp>
        <p:nvSpPr>
          <p:cNvPr id="3" name="Subtitle 2">
            <a:extLst>
              <a:ext uri="{FF2B5EF4-FFF2-40B4-BE49-F238E27FC236}">
                <a16:creationId xmlns:a16="http://schemas.microsoft.com/office/drawing/2014/main" id="{2EF66D5E-8569-4F0D-9BA3-8498FB570B54}"/>
              </a:ext>
            </a:extLst>
          </p:cNvPr>
          <p:cNvSpPr>
            <a:spLocks noGrp="1"/>
          </p:cNvSpPr>
          <p:nvPr>
            <p:ph type="subTitle" idx="1"/>
          </p:nvPr>
        </p:nvSpPr>
        <p:spPr>
          <a:xfrm>
            <a:off x="858610" y="4608576"/>
            <a:ext cx="3205640" cy="774186"/>
          </a:xfrm>
        </p:spPr>
        <p:txBody>
          <a:bodyPr anchor="t">
            <a:normAutofit/>
          </a:bodyPr>
          <a:lstStyle/>
          <a:p>
            <a:r>
              <a:rPr lang="en-US" sz="1400" dirty="0"/>
              <a:t>Jacquelyn S. Favours, MPH</a:t>
            </a:r>
          </a:p>
        </p:txBody>
      </p:sp>
      <p:cxnSp>
        <p:nvCxnSpPr>
          <p:cNvPr id="13" name="Straight Connector 12">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0" y="4508519"/>
            <a:ext cx="3108960" cy="0"/>
          </a:xfrm>
          <a:prstGeom prst="line">
            <a:avLst/>
          </a:prstGeom>
          <a:ln w="12700">
            <a:solidFill>
              <a:schemeClr val="tx1">
                <a:lumMod val="75000"/>
                <a:lumOff val="25000"/>
                <a:alpha val="9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239D8CC-16F4-4B2B-80F0-203C56D0D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8168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EE6F23A5-B12D-4C8A-8CAB-FDEDC549F4F2}"/>
              </a:ext>
            </a:extLst>
          </p:cNvPr>
          <p:cNvSpPr>
            <a:spLocks noGrp="1"/>
          </p:cNvSpPr>
          <p:nvPr>
            <p:ph type="title"/>
          </p:nvPr>
        </p:nvSpPr>
        <p:spPr>
          <a:xfrm>
            <a:off x="5117309" y="634946"/>
            <a:ext cx="6432434" cy="1450757"/>
          </a:xfrm>
        </p:spPr>
        <p:txBody>
          <a:bodyPr>
            <a:normAutofit/>
          </a:bodyPr>
          <a:lstStyle/>
          <a:p>
            <a:r>
              <a:rPr lang="en-US" dirty="0"/>
              <a:t>A little girl with dreams of equality. </a:t>
            </a:r>
          </a:p>
        </p:txBody>
      </p:sp>
      <p:pic>
        <p:nvPicPr>
          <p:cNvPr id="5" name="Picture 4" descr="A child posing for a picture&#10;&#10;Description automatically generated">
            <a:extLst>
              <a:ext uri="{FF2B5EF4-FFF2-40B4-BE49-F238E27FC236}">
                <a16:creationId xmlns:a16="http://schemas.microsoft.com/office/drawing/2014/main" id="{31176BBB-E934-42FC-A49C-46D7AE7361E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036" r="3" b="3"/>
          <a:stretch/>
        </p:blipFill>
        <p:spPr>
          <a:xfrm>
            <a:off x="642257" y="256623"/>
            <a:ext cx="4001315" cy="5314406"/>
          </a:xfrm>
          <a:prstGeom prst="rect">
            <a:avLst/>
          </a:prstGeom>
        </p:spPr>
      </p:pic>
      <p:cxnSp>
        <p:nvCxnSpPr>
          <p:cNvPr id="12" name="Straight Connector 1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072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F9AB029-C705-4C64-A64B-EE6EEBAE572A}"/>
              </a:ext>
            </a:extLst>
          </p:cNvPr>
          <p:cNvSpPr>
            <a:spLocks noGrp="1"/>
          </p:cNvSpPr>
          <p:nvPr>
            <p:ph idx="1"/>
          </p:nvPr>
        </p:nvSpPr>
        <p:spPr>
          <a:xfrm>
            <a:off x="5117308" y="2407436"/>
            <a:ext cx="7074692" cy="3461658"/>
          </a:xfrm>
        </p:spPr>
        <p:txBody>
          <a:bodyPr>
            <a:normAutofit/>
          </a:bodyPr>
          <a:lstStyle/>
          <a:p>
            <a:pPr>
              <a:buFont typeface="Wingdings" panose="05000000000000000000" pitchFamily="2" charset="2"/>
              <a:buChar char="v"/>
            </a:pPr>
            <a:r>
              <a:rPr lang="en-US" dirty="0"/>
              <a:t>American ideals of justice, liberty and equality for all. </a:t>
            </a:r>
          </a:p>
          <a:p>
            <a:pPr>
              <a:buFont typeface="Wingdings" panose="05000000000000000000" pitchFamily="2" charset="2"/>
              <a:buChar char="v"/>
            </a:pPr>
            <a:r>
              <a:rPr lang="en-US" dirty="0"/>
              <a:t>Leader of the free world. </a:t>
            </a:r>
          </a:p>
          <a:p>
            <a:pPr>
              <a:buFont typeface="Wingdings" panose="05000000000000000000" pitchFamily="2" charset="2"/>
              <a:buChar char="v"/>
            </a:pPr>
            <a:r>
              <a:rPr lang="en-US" dirty="0"/>
              <a:t>The high school ‘Math’ assignment that prepared me for life. </a:t>
            </a:r>
          </a:p>
          <a:p>
            <a:pPr>
              <a:buFont typeface="Wingdings" panose="05000000000000000000" pitchFamily="2" charset="2"/>
              <a:buChar char="v"/>
            </a:pPr>
            <a:r>
              <a:rPr lang="en-US" dirty="0"/>
              <a:t>A realization of inequality.</a:t>
            </a:r>
          </a:p>
          <a:p>
            <a:pPr>
              <a:buFont typeface="Wingdings" panose="05000000000000000000" pitchFamily="2" charset="2"/>
              <a:buChar char="v"/>
            </a:pPr>
            <a:r>
              <a:rPr lang="en-US" dirty="0"/>
              <a:t> A college student with no health insurance. </a:t>
            </a:r>
          </a:p>
        </p:txBody>
      </p:sp>
      <p:sp>
        <p:nvSpPr>
          <p:cNvPr id="14" name="Rectangle 13">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9167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72EFE-945E-4F2B-8BEA-F836A3DC5FF3}"/>
              </a:ext>
            </a:extLst>
          </p:cNvPr>
          <p:cNvSpPr>
            <a:spLocks noGrp="1"/>
          </p:cNvSpPr>
          <p:nvPr>
            <p:ph type="title"/>
          </p:nvPr>
        </p:nvSpPr>
        <p:spPr/>
        <p:txBody>
          <a:bodyPr/>
          <a:lstStyle/>
          <a:p>
            <a:pPr algn="ctr"/>
            <a:r>
              <a:rPr lang="en-US" dirty="0"/>
              <a:t>Equality vs. Equity</a:t>
            </a:r>
          </a:p>
        </p:txBody>
      </p:sp>
      <p:sp>
        <p:nvSpPr>
          <p:cNvPr id="12" name="Content Placeholder 11">
            <a:extLst>
              <a:ext uri="{FF2B5EF4-FFF2-40B4-BE49-F238E27FC236}">
                <a16:creationId xmlns:a16="http://schemas.microsoft.com/office/drawing/2014/main" id="{A3678953-DD20-4A4A-B73F-06B01691C1A0}"/>
              </a:ext>
            </a:extLst>
          </p:cNvPr>
          <p:cNvSpPr>
            <a:spLocks noGrp="1"/>
          </p:cNvSpPr>
          <p:nvPr>
            <p:ph sz="half" idx="1"/>
          </p:nvPr>
        </p:nvSpPr>
        <p:spPr/>
        <p:txBody>
          <a:bodyPr/>
          <a:lstStyle/>
          <a:p>
            <a:pPr>
              <a:lnSpc>
                <a:spcPct val="100000"/>
              </a:lnSpc>
            </a:pPr>
            <a:r>
              <a:rPr lang="en-US" b="1" dirty="0">
                <a:latin typeface="Abadi" panose="020B0604020104020204" pitchFamily="34" charset="0"/>
              </a:rPr>
              <a:t>EQUALITY</a:t>
            </a:r>
          </a:p>
          <a:p>
            <a:pPr>
              <a:buFont typeface="Wingdings" panose="05000000000000000000" pitchFamily="2" charset="2"/>
              <a:buChar char="Ø"/>
            </a:pPr>
            <a:r>
              <a:rPr lang="en-US" dirty="0"/>
              <a:t> The same thing</a:t>
            </a:r>
          </a:p>
          <a:p>
            <a:pPr>
              <a:buFont typeface="Wingdings" panose="05000000000000000000" pitchFamily="2" charset="2"/>
              <a:buChar char="Ø"/>
            </a:pPr>
            <a:r>
              <a:rPr lang="en-US" dirty="0"/>
              <a:t>Works when everyone starts in the same.</a:t>
            </a:r>
          </a:p>
        </p:txBody>
      </p:sp>
      <p:sp>
        <p:nvSpPr>
          <p:cNvPr id="13" name="Content Placeholder 12">
            <a:extLst>
              <a:ext uri="{FF2B5EF4-FFF2-40B4-BE49-F238E27FC236}">
                <a16:creationId xmlns:a16="http://schemas.microsoft.com/office/drawing/2014/main" id="{ADFD4B9C-F990-4C4A-A8DE-B86DC09DF57B}"/>
              </a:ext>
            </a:extLst>
          </p:cNvPr>
          <p:cNvSpPr>
            <a:spLocks noGrp="1"/>
          </p:cNvSpPr>
          <p:nvPr>
            <p:ph sz="half" idx="2"/>
          </p:nvPr>
        </p:nvSpPr>
        <p:spPr>
          <a:xfrm>
            <a:off x="1097280" y="4096419"/>
            <a:ext cx="4639736" cy="1772674"/>
          </a:xfrm>
        </p:spPr>
        <p:txBody>
          <a:bodyPr/>
          <a:lstStyle/>
          <a:p>
            <a:pPr>
              <a:lnSpc>
                <a:spcPct val="100000"/>
              </a:lnSpc>
            </a:pPr>
            <a:r>
              <a:rPr lang="en-US" b="1" dirty="0">
                <a:latin typeface="Abadi" panose="020B0604020104020204" pitchFamily="34" charset="0"/>
              </a:rPr>
              <a:t>EQUITY</a:t>
            </a:r>
          </a:p>
          <a:p>
            <a:pPr>
              <a:buFont typeface="Wingdings" panose="05000000000000000000" pitchFamily="2" charset="2"/>
              <a:buChar char="Ø"/>
            </a:pPr>
            <a:r>
              <a:rPr lang="en-US" dirty="0"/>
              <a:t>Everyone gets what they need; fairness.</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endParaRPr lang="en-US" dirty="0"/>
          </a:p>
        </p:txBody>
      </p:sp>
      <p:grpSp>
        <p:nvGrpSpPr>
          <p:cNvPr id="14" name="Group 13">
            <a:extLst>
              <a:ext uri="{FF2B5EF4-FFF2-40B4-BE49-F238E27FC236}">
                <a16:creationId xmlns:a16="http://schemas.microsoft.com/office/drawing/2014/main" id="{2994B5AD-902D-4FDE-8B16-EBEB58CCFE19}"/>
              </a:ext>
            </a:extLst>
          </p:cNvPr>
          <p:cNvGrpSpPr/>
          <p:nvPr/>
        </p:nvGrpSpPr>
        <p:grpSpPr>
          <a:xfrm>
            <a:off x="5998836" y="2319870"/>
            <a:ext cx="5095884" cy="3350251"/>
            <a:chOff x="2428353" y="2856937"/>
            <a:chExt cx="5095884" cy="3350251"/>
          </a:xfrm>
        </p:grpSpPr>
        <p:pic>
          <p:nvPicPr>
            <p:cNvPr id="5" name="Picture 4">
              <a:extLst>
                <a:ext uri="{FF2B5EF4-FFF2-40B4-BE49-F238E27FC236}">
                  <a16:creationId xmlns:a16="http://schemas.microsoft.com/office/drawing/2014/main" id="{000C0D49-D46D-4D09-9E6F-387756073275}"/>
                </a:ext>
              </a:extLst>
            </p:cNvPr>
            <p:cNvPicPr>
              <a:picLocks noChangeAspect="1"/>
            </p:cNvPicPr>
            <p:nvPr/>
          </p:nvPicPr>
          <p:blipFill>
            <a:blip r:embed="rId3"/>
            <a:stretch>
              <a:fillRect/>
            </a:stretch>
          </p:blipFill>
          <p:spPr>
            <a:xfrm>
              <a:off x="2457849" y="2856937"/>
              <a:ext cx="5066388" cy="3301112"/>
            </a:xfrm>
            <a:prstGeom prst="rect">
              <a:avLst/>
            </a:prstGeom>
          </p:spPr>
        </p:pic>
        <p:sp>
          <p:nvSpPr>
            <p:cNvPr id="6" name="TextBox 5">
              <a:extLst>
                <a:ext uri="{FF2B5EF4-FFF2-40B4-BE49-F238E27FC236}">
                  <a16:creationId xmlns:a16="http://schemas.microsoft.com/office/drawing/2014/main" id="{2654F72F-A54D-461E-8D7C-8E912F27F529}"/>
                </a:ext>
              </a:extLst>
            </p:cNvPr>
            <p:cNvSpPr txBox="1"/>
            <p:nvPr/>
          </p:nvSpPr>
          <p:spPr>
            <a:xfrm>
              <a:off x="2428353" y="5976356"/>
              <a:ext cx="384812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Rockwell"/>
                  <a:ea typeface="+mn-ea"/>
                  <a:cs typeface="+mn-cs"/>
                </a:rPr>
                <a:t>Source: Story Based Strategy (2019)</a:t>
              </a:r>
              <a:endParaRPr kumimoji="0" lang="en-US" sz="900" b="0" i="0" u="none" strike="noStrike" kern="1200" cap="none" spc="0" normalizeH="0" baseline="0" noProof="0" dirty="0">
                <a:ln>
                  <a:noFill/>
                </a:ln>
                <a:solidFill>
                  <a:prstClr val="white"/>
                </a:solidFill>
                <a:effectLst/>
                <a:uLnTx/>
                <a:uFillTx/>
                <a:latin typeface="Rockwell"/>
                <a:ea typeface="+mn-ea"/>
                <a:cs typeface="+mn-cs"/>
              </a:endParaRPr>
            </a:p>
          </p:txBody>
        </p:sp>
      </p:grpSp>
    </p:spTree>
    <p:extLst>
      <p:ext uri="{BB962C8B-B14F-4D97-AF65-F5344CB8AC3E}">
        <p14:creationId xmlns:p14="http://schemas.microsoft.com/office/powerpoint/2010/main" val="2812129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0861964-D86C-4A50-8F6D-B466384A6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F636E209-65DC-4EBF-8257-746361B8A80E}"/>
              </a:ext>
            </a:extLst>
          </p:cNvPr>
          <p:cNvSpPr>
            <a:spLocks noGrp="1"/>
          </p:cNvSpPr>
          <p:nvPr>
            <p:ph type="title"/>
          </p:nvPr>
        </p:nvSpPr>
        <p:spPr>
          <a:xfrm>
            <a:off x="7859485" y="634946"/>
            <a:ext cx="3690257" cy="1450757"/>
          </a:xfrm>
        </p:spPr>
        <p:txBody>
          <a:bodyPr>
            <a:normAutofit/>
          </a:bodyPr>
          <a:lstStyle/>
          <a:p>
            <a:r>
              <a:rPr lang="en-US" b="1" dirty="0"/>
              <a:t>Health Equity </a:t>
            </a:r>
          </a:p>
        </p:txBody>
      </p:sp>
      <p:pic>
        <p:nvPicPr>
          <p:cNvPr id="3074" name="Picture 2">
            <a:extLst>
              <a:ext uri="{FF2B5EF4-FFF2-40B4-BE49-F238E27FC236}">
                <a16:creationId xmlns:a16="http://schemas.microsoft.com/office/drawing/2014/main" id="{B37F04D9-0E5F-4A23-9284-EE337BBB7F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0075" y="1164192"/>
            <a:ext cx="7239853" cy="4072416"/>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754A678E-8F30-4E92-A5BF-F5D03D0113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8967" y="2246569"/>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654CD8-9C6C-4021-8EE5-BBDF5FB57645}"/>
              </a:ext>
            </a:extLst>
          </p:cNvPr>
          <p:cNvSpPr>
            <a:spLocks noGrp="1"/>
          </p:cNvSpPr>
          <p:nvPr>
            <p:ph idx="1"/>
          </p:nvPr>
        </p:nvSpPr>
        <p:spPr>
          <a:xfrm>
            <a:off x="7859485" y="2407435"/>
            <a:ext cx="3690257" cy="3993353"/>
          </a:xfrm>
        </p:spPr>
        <p:txBody>
          <a:bodyPr>
            <a:normAutofit lnSpcReduction="10000"/>
          </a:bodyPr>
          <a:lstStyle/>
          <a:p>
            <a:pPr>
              <a:lnSpc>
                <a:spcPct val="100000"/>
              </a:lnSpc>
              <a:buFont typeface="Wingdings" panose="05000000000000000000" pitchFamily="2" charset="2"/>
              <a:buChar char="§"/>
            </a:pPr>
            <a:r>
              <a:rPr lang="en-US" sz="1700" dirty="0"/>
              <a:t> Health equity represents the goal or vision for public health!  </a:t>
            </a:r>
          </a:p>
          <a:p>
            <a:pPr marL="0" indent="0">
              <a:lnSpc>
                <a:spcPct val="100000"/>
              </a:lnSpc>
              <a:buNone/>
            </a:pPr>
            <a:endParaRPr lang="en-US" sz="500" dirty="0"/>
          </a:p>
          <a:p>
            <a:pPr>
              <a:lnSpc>
                <a:spcPct val="100000"/>
              </a:lnSpc>
              <a:buFont typeface="Wingdings" panose="05000000000000000000" pitchFamily="2" charset="2"/>
              <a:buChar char="§"/>
            </a:pPr>
            <a:r>
              <a:rPr lang="en-US" sz="1700" dirty="0"/>
              <a:t> Aims for equal opportunity.</a:t>
            </a:r>
          </a:p>
          <a:p>
            <a:pPr marL="0" indent="0">
              <a:lnSpc>
                <a:spcPct val="100000"/>
              </a:lnSpc>
              <a:buNone/>
            </a:pPr>
            <a:endParaRPr lang="en-US" sz="500" dirty="0"/>
          </a:p>
          <a:p>
            <a:pPr>
              <a:lnSpc>
                <a:spcPct val="100000"/>
              </a:lnSpc>
              <a:buFont typeface="Wingdings" panose="05000000000000000000" pitchFamily="2" charset="2"/>
              <a:buChar char="§"/>
            </a:pPr>
            <a:r>
              <a:rPr lang="en-US" sz="1700" dirty="0"/>
              <a:t>Achieved when every person has equal access to health.</a:t>
            </a:r>
          </a:p>
          <a:p>
            <a:pPr marL="0" indent="0">
              <a:lnSpc>
                <a:spcPct val="100000"/>
              </a:lnSpc>
              <a:buNone/>
            </a:pPr>
            <a:endParaRPr lang="en-US" sz="500" dirty="0"/>
          </a:p>
          <a:p>
            <a:pPr>
              <a:lnSpc>
                <a:spcPct val="100000"/>
              </a:lnSpc>
              <a:buFont typeface="Wingdings" panose="05000000000000000000" pitchFamily="2" charset="2"/>
              <a:buChar char="§"/>
            </a:pPr>
            <a:r>
              <a:rPr lang="en-US" sz="1700" dirty="0"/>
              <a:t> Achieved when social and environmental factors (income, neighborhood, education level, etc.) no longer predict a person or community’s health outcomes. </a:t>
            </a:r>
          </a:p>
          <a:p>
            <a:pPr marL="0" indent="0">
              <a:lnSpc>
                <a:spcPct val="100000"/>
              </a:lnSpc>
              <a:buNone/>
            </a:pPr>
            <a:endParaRPr lang="en-US" sz="1700" kern="1200" dirty="0">
              <a:effectLst/>
              <a:latin typeface="+mn-lt"/>
              <a:ea typeface="ＭＳ Ｐゴシック" pitchFamily="34" charset="-128"/>
              <a:cs typeface="ＭＳ Ｐゴシック" pitchFamily="-111" charset="-128"/>
            </a:endParaRPr>
          </a:p>
          <a:p>
            <a:pPr>
              <a:lnSpc>
                <a:spcPct val="100000"/>
              </a:lnSpc>
            </a:pPr>
            <a:endParaRPr lang="en-US" sz="1700" dirty="0"/>
          </a:p>
          <a:p>
            <a:pPr>
              <a:lnSpc>
                <a:spcPct val="100000"/>
              </a:lnSpc>
            </a:pPr>
            <a:endParaRPr lang="en-US" sz="1700" dirty="0"/>
          </a:p>
          <a:p>
            <a:pPr>
              <a:lnSpc>
                <a:spcPct val="100000"/>
              </a:lnSpc>
            </a:pPr>
            <a:endParaRPr lang="en-US" sz="1700" dirty="0"/>
          </a:p>
          <a:p>
            <a:pPr>
              <a:lnSpc>
                <a:spcPct val="100000"/>
              </a:lnSpc>
            </a:pPr>
            <a:endParaRPr lang="en-US" sz="1700" dirty="0"/>
          </a:p>
        </p:txBody>
      </p:sp>
      <p:sp>
        <p:nvSpPr>
          <p:cNvPr id="75" name="Rectangle 74">
            <a:extLst>
              <a:ext uri="{FF2B5EF4-FFF2-40B4-BE49-F238E27FC236}">
                <a16:creationId xmlns:a16="http://schemas.microsoft.com/office/drawing/2014/main" id="{F2BDE551-930A-4FE1-8434-09824E324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74085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D87AD1-FF43-45C9-B1C2-1892B77FD494}"/>
              </a:ext>
            </a:extLst>
          </p:cNvPr>
          <p:cNvSpPr txBox="1"/>
          <p:nvPr/>
        </p:nvSpPr>
        <p:spPr>
          <a:xfrm>
            <a:off x="1097280" y="286603"/>
            <a:ext cx="10058400" cy="145075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50" normalizeH="0" baseline="0" noProof="0" dirty="0">
                <a:ln>
                  <a:noFill/>
                </a:ln>
                <a:solidFill>
                  <a:prstClr val="black">
                    <a:lumMod val="75000"/>
                    <a:lumOff val="25000"/>
                  </a:prstClr>
                </a:solidFill>
                <a:effectLst/>
                <a:uLnTx/>
                <a:uFillTx/>
                <a:latin typeface="Georgia Pro Cond Light" panose="020F0302020204030204"/>
                <a:ea typeface="+mn-ea"/>
                <a:cs typeface="+mn-cs"/>
              </a:rPr>
              <a:t>Social and Environmental factors determine 50% of an individual’s health status. </a:t>
            </a:r>
          </a:p>
        </p:txBody>
      </p:sp>
      <p:pic>
        <p:nvPicPr>
          <p:cNvPr id="2" name="Picture 1" descr="A screenshot of a cell phone&#10;&#10;Description automatically generated">
            <a:extLst>
              <a:ext uri="{FF2B5EF4-FFF2-40B4-BE49-F238E27FC236}">
                <a16:creationId xmlns:a16="http://schemas.microsoft.com/office/drawing/2014/main" id="{08D7BB9B-8B4D-498C-AAA8-9B03A81FE9D9}"/>
              </a:ext>
            </a:extLst>
          </p:cNvPr>
          <p:cNvPicPr>
            <a:picLocks noChangeAspect="1"/>
          </p:cNvPicPr>
          <p:nvPr/>
        </p:nvPicPr>
        <p:blipFill>
          <a:blip r:embed="rId3"/>
          <a:stretch>
            <a:fillRect/>
          </a:stretch>
        </p:blipFill>
        <p:spPr>
          <a:xfrm>
            <a:off x="3226909" y="2034459"/>
            <a:ext cx="5738181" cy="4217563"/>
          </a:xfrm>
          <a:prstGeom prst="rect">
            <a:avLst/>
          </a:prstGeom>
          <a:noFill/>
        </p:spPr>
      </p:pic>
    </p:spTree>
    <p:extLst>
      <p:ext uri="{BB962C8B-B14F-4D97-AF65-F5344CB8AC3E}">
        <p14:creationId xmlns:p14="http://schemas.microsoft.com/office/powerpoint/2010/main" val="1329741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DF8E8DC0-66F6-470A-9012-D130AF2F3F7B}"/>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3800" dirty="0">
                <a:solidFill>
                  <a:schemeClr val="tx1">
                    <a:lumMod val="85000"/>
                    <a:lumOff val="15000"/>
                  </a:schemeClr>
                </a:solidFill>
              </a:rPr>
              <a:t>What are the </a:t>
            </a:r>
            <a:r>
              <a:rPr lang="en-US" sz="3800" b="1" dirty="0">
                <a:solidFill>
                  <a:schemeClr val="tx1">
                    <a:lumMod val="85000"/>
                    <a:lumOff val="15000"/>
                  </a:schemeClr>
                </a:solidFill>
              </a:rPr>
              <a:t>Social</a:t>
            </a:r>
            <a:r>
              <a:rPr lang="en-US" sz="3800" dirty="0">
                <a:solidFill>
                  <a:schemeClr val="tx1">
                    <a:lumMod val="85000"/>
                    <a:lumOff val="15000"/>
                  </a:schemeClr>
                </a:solidFill>
              </a:rPr>
              <a:t> </a:t>
            </a:r>
            <a:r>
              <a:rPr lang="en-US" sz="3800" i="1" dirty="0">
                <a:solidFill>
                  <a:schemeClr val="tx1">
                    <a:lumMod val="85000"/>
                    <a:lumOff val="15000"/>
                  </a:schemeClr>
                </a:solidFill>
              </a:rPr>
              <a:t>and</a:t>
            </a:r>
            <a:r>
              <a:rPr lang="en-US" sz="3800" dirty="0">
                <a:solidFill>
                  <a:schemeClr val="tx1">
                    <a:lumMod val="85000"/>
                    <a:lumOff val="15000"/>
                  </a:schemeClr>
                </a:solidFill>
              </a:rPr>
              <a:t> </a:t>
            </a:r>
            <a:r>
              <a:rPr lang="en-US" sz="3800" b="1" dirty="0">
                <a:solidFill>
                  <a:schemeClr val="tx1">
                    <a:lumMod val="85000"/>
                    <a:lumOff val="15000"/>
                  </a:schemeClr>
                </a:solidFill>
              </a:rPr>
              <a:t>Environmental</a:t>
            </a:r>
            <a:r>
              <a:rPr lang="en-US" sz="3800" dirty="0">
                <a:solidFill>
                  <a:schemeClr val="tx1">
                    <a:lumMod val="85000"/>
                    <a:lumOff val="15000"/>
                  </a:schemeClr>
                </a:solidFill>
              </a:rPr>
              <a:t> factors  that determine health? </a:t>
            </a:r>
          </a:p>
        </p:txBody>
      </p:sp>
      <p:cxnSp>
        <p:nvCxnSpPr>
          <p:cNvPr id="77" name="Straight Connector 76">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7">
            <a:extLst>
              <a:ext uri="{FF2B5EF4-FFF2-40B4-BE49-F238E27FC236}">
                <a16:creationId xmlns:a16="http://schemas.microsoft.com/office/drawing/2014/main" id="{22F64D31-A15A-4DC7-B8ED-DA5245353EA4}"/>
              </a:ext>
            </a:extLst>
          </p:cNvPr>
          <p:cNvGrpSpPr/>
          <p:nvPr/>
        </p:nvGrpSpPr>
        <p:grpSpPr>
          <a:xfrm>
            <a:off x="346865" y="614034"/>
            <a:ext cx="7447381" cy="4823737"/>
            <a:chOff x="633999" y="1223098"/>
            <a:chExt cx="6912217" cy="3913122"/>
          </a:xfrm>
        </p:grpSpPr>
        <p:pic>
          <p:nvPicPr>
            <p:cNvPr id="2050" name="Picture 2" descr="Social Determinant Icons">
              <a:extLst>
                <a:ext uri="{FF2B5EF4-FFF2-40B4-BE49-F238E27FC236}">
                  <a16:creationId xmlns:a16="http://schemas.microsoft.com/office/drawing/2014/main" id="{9A03F84F-A011-4DDF-BA7D-0FF755F6799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223098"/>
              <a:ext cx="6912217" cy="38881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E70C3B-6479-454E-87A7-F57BF84A80C3}"/>
                </a:ext>
              </a:extLst>
            </p:cNvPr>
            <p:cNvSpPr txBox="1"/>
            <p:nvPr/>
          </p:nvSpPr>
          <p:spPr>
            <a:xfrm>
              <a:off x="648747" y="4889999"/>
              <a:ext cx="546200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Speak Pro" panose="020F0502020204030204"/>
                  <a:ea typeface="+mn-ea"/>
                  <a:cs typeface="+mn-cs"/>
                </a:rPr>
                <a:t>Source: Blue Cross Blue Shield (2019)</a:t>
              </a:r>
            </a:p>
          </p:txBody>
        </p:sp>
      </p:grpSp>
    </p:spTree>
    <p:extLst>
      <p:ext uri="{BB962C8B-B14F-4D97-AF65-F5344CB8AC3E}">
        <p14:creationId xmlns:p14="http://schemas.microsoft.com/office/powerpoint/2010/main" val="888091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panose="020F0502020204030204"/>
              <a:ea typeface="+mn-ea"/>
              <a:cs typeface="+mn-cs"/>
            </a:endParaRPr>
          </a:p>
        </p:txBody>
      </p:sp>
      <p:pic>
        <p:nvPicPr>
          <p:cNvPr id="5" name="Picture 4">
            <a:extLst>
              <a:ext uri="{FF2B5EF4-FFF2-40B4-BE49-F238E27FC236}">
                <a16:creationId xmlns:a16="http://schemas.microsoft.com/office/drawing/2014/main" id="{3647239E-1A25-4568-B624-C8F16BA33336}"/>
              </a:ext>
            </a:extLst>
          </p:cNvPr>
          <p:cNvPicPr>
            <a:picLocks noChangeAspect="1"/>
          </p:cNvPicPr>
          <p:nvPr/>
        </p:nvPicPr>
        <p:blipFill rotWithShape="1">
          <a:blip r:embed="rId3"/>
          <a:srcRect l="4655" r="11829" b="1"/>
          <a:stretch/>
        </p:blipFill>
        <p:spPr>
          <a:xfrm>
            <a:off x="20" y="10"/>
            <a:ext cx="12186295" cy="6857990"/>
          </a:xfrm>
          <a:prstGeom prst="rect">
            <a:avLst/>
          </a:prstGeom>
        </p:spPr>
      </p:pic>
      <p:sp>
        <p:nvSpPr>
          <p:cNvPr id="12" name="Rectangle 11">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8599"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21E5F6C3-16F1-40DC-9A80-8FE5CFEE9FD1}"/>
              </a:ext>
            </a:extLst>
          </p:cNvPr>
          <p:cNvSpPr>
            <a:spLocks noGrp="1"/>
          </p:cNvSpPr>
          <p:nvPr>
            <p:ph type="title"/>
          </p:nvPr>
        </p:nvSpPr>
        <p:spPr>
          <a:xfrm>
            <a:off x="8089772" y="1419273"/>
            <a:ext cx="3153580" cy="1358188"/>
          </a:xfrm>
        </p:spPr>
        <p:txBody>
          <a:bodyPr anchor="ctr">
            <a:normAutofit/>
          </a:bodyPr>
          <a:lstStyle/>
          <a:p>
            <a:pPr algn="ctr"/>
            <a:r>
              <a:rPr lang="en-US" sz="3100" b="1" dirty="0">
                <a:solidFill>
                  <a:srgbClr val="FFFFFF"/>
                </a:solidFill>
              </a:rPr>
              <a:t>Health Inequities</a:t>
            </a:r>
          </a:p>
        </p:txBody>
      </p:sp>
      <p:cxnSp>
        <p:nvCxnSpPr>
          <p:cNvPr id="14" name="Straight Connector 13">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3792"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AE03F26-5AD5-4DB8-A0BD-C634C2758C44}"/>
              </a:ext>
            </a:extLst>
          </p:cNvPr>
          <p:cNvSpPr>
            <a:spLocks noGrp="1"/>
          </p:cNvSpPr>
          <p:nvPr>
            <p:ph idx="1"/>
          </p:nvPr>
        </p:nvSpPr>
        <p:spPr>
          <a:xfrm>
            <a:off x="8089772" y="2978254"/>
            <a:ext cx="3153580" cy="2444238"/>
          </a:xfrm>
        </p:spPr>
        <p:txBody>
          <a:bodyPr>
            <a:normAutofit/>
          </a:bodyPr>
          <a:lstStyle/>
          <a:p>
            <a:pPr>
              <a:lnSpc>
                <a:spcPct val="100000"/>
              </a:lnSpc>
            </a:pPr>
            <a:r>
              <a:rPr lang="en-US" sz="1500" dirty="0">
                <a:solidFill>
                  <a:srgbClr val="FFFFFF"/>
                </a:solidFill>
              </a:rPr>
              <a:t>Differences in health status between more and less socially and economically advantaged groups, caused by </a:t>
            </a:r>
            <a:r>
              <a:rPr lang="en-US" sz="1500" b="1" i="1" dirty="0">
                <a:solidFill>
                  <a:srgbClr val="FFFFFF"/>
                </a:solidFill>
              </a:rPr>
              <a:t>systematic</a:t>
            </a:r>
            <a:r>
              <a:rPr lang="en-US" sz="1500" dirty="0">
                <a:solidFill>
                  <a:srgbClr val="FFFFFF"/>
                </a:solidFill>
              </a:rPr>
              <a:t> differences in social conditions and processes that effectively determine health.  Health inequities </a:t>
            </a:r>
            <a:r>
              <a:rPr lang="en-US" sz="1500" b="1" dirty="0">
                <a:solidFill>
                  <a:srgbClr val="FFFFFF"/>
                </a:solidFill>
              </a:rPr>
              <a:t>are </a:t>
            </a:r>
            <a:r>
              <a:rPr lang="en-US" sz="1500" b="1" i="1" dirty="0">
                <a:solidFill>
                  <a:schemeClr val="accent1"/>
                </a:solidFill>
              </a:rPr>
              <a:t>avoidable</a:t>
            </a:r>
            <a:r>
              <a:rPr lang="en-US" sz="1500" b="1" dirty="0">
                <a:solidFill>
                  <a:schemeClr val="accent1"/>
                </a:solidFill>
              </a:rPr>
              <a:t>, </a:t>
            </a:r>
            <a:r>
              <a:rPr lang="en-US" sz="1500" b="1" i="1" dirty="0">
                <a:solidFill>
                  <a:schemeClr val="accent4"/>
                </a:solidFill>
              </a:rPr>
              <a:t>unjust</a:t>
            </a:r>
            <a:r>
              <a:rPr lang="en-US" sz="1500" b="1" dirty="0">
                <a:solidFill>
                  <a:schemeClr val="accent4"/>
                </a:solidFill>
              </a:rPr>
              <a:t>, </a:t>
            </a:r>
            <a:r>
              <a:rPr lang="en-US" sz="1500" b="1" dirty="0">
                <a:solidFill>
                  <a:srgbClr val="FFFFFF"/>
                </a:solidFill>
              </a:rPr>
              <a:t>and therefore </a:t>
            </a:r>
            <a:r>
              <a:rPr lang="en-US" sz="1500" b="1" i="1" dirty="0">
                <a:solidFill>
                  <a:schemeClr val="accent6"/>
                </a:solidFill>
              </a:rPr>
              <a:t>actionable</a:t>
            </a:r>
            <a:r>
              <a:rPr lang="en-US" sz="1500" b="1" dirty="0">
                <a:solidFill>
                  <a:schemeClr val="accent6"/>
                </a:solidFill>
              </a:rPr>
              <a:t>. </a:t>
            </a:r>
          </a:p>
          <a:p>
            <a:pPr>
              <a:lnSpc>
                <a:spcPct val="100000"/>
              </a:lnSpc>
              <a:buFont typeface="Wingdings" panose="05000000000000000000" pitchFamily="2" charset="2"/>
              <a:buChar char="§"/>
            </a:pPr>
            <a:r>
              <a:rPr lang="en-US" sz="1500" dirty="0">
                <a:solidFill>
                  <a:srgbClr val="FFFFFF"/>
                </a:solidFill>
              </a:rPr>
              <a:t> Unequal distribution of resources</a:t>
            </a:r>
          </a:p>
          <a:p>
            <a:pPr marL="0" indent="0">
              <a:lnSpc>
                <a:spcPct val="100000"/>
              </a:lnSpc>
              <a:buNone/>
            </a:pPr>
            <a:endParaRPr lang="en-US" sz="1500" dirty="0">
              <a:solidFill>
                <a:srgbClr val="FFFFFF"/>
              </a:solidFill>
            </a:endParaRPr>
          </a:p>
        </p:txBody>
      </p:sp>
      <p:sp>
        <p:nvSpPr>
          <p:cNvPr id="16" name="Rectangle 15">
            <a:extLst>
              <a:ext uri="{FF2B5EF4-FFF2-40B4-BE49-F238E27FC236}">
                <a16:creationId xmlns:a16="http://schemas.microsoft.com/office/drawing/2014/main" id="{7363FFA6-C551-4935-A474-8B2482E55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1C864666-0246-4E55-9689-AFD0861DC367}"/>
              </a:ext>
            </a:extLst>
          </p:cNvPr>
          <p:cNvSpPr txBox="1"/>
          <p:nvPr/>
        </p:nvSpPr>
        <p:spPr>
          <a:xfrm>
            <a:off x="20" y="6172201"/>
            <a:ext cx="12186295" cy="685799"/>
          </a:xfrm>
          <a:prstGeom prst="rect">
            <a:avLst/>
          </a:prstGeom>
          <a:solidFill>
            <a:srgbClr val="000000">
              <a:alpha val="50000"/>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Speak Pro" panose="020F0502020204030204"/>
                <a:ea typeface="+mn-ea"/>
                <a:cs typeface="+mn-cs"/>
              </a:rPr>
              <a:t>Definition source: Minnesota State Health Department, 2019</a:t>
            </a:r>
          </a:p>
        </p:txBody>
      </p:sp>
    </p:spTree>
    <p:extLst>
      <p:ext uri="{BB962C8B-B14F-4D97-AF65-F5344CB8AC3E}">
        <p14:creationId xmlns:p14="http://schemas.microsoft.com/office/powerpoint/2010/main" val="3015321344"/>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468C9FF9-7D5E-4266-B314-157A8AB17D96}"/>
              </a:ext>
            </a:extLst>
          </p:cNvPr>
          <p:cNvSpPr>
            <a:spLocks noGrp="1"/>
          </p:cNvSpPr>
          <p:nvPr>
            <p:ph type="title"/>
          </p:nvPr>
        </p:nvSpPr>
        <p:spPr>
          <a:xfrm>
            <a:off x="7859485" y="634946"/>
            <a:ext cx="3690257" cy="1450757"/>
          </a:xfrm>
        </p:spPr>
        <p:txBody>
          <a:bodyPr>
            <a:normAutofit fontScale="90000"/>
          </a:bodyPr>
          <a:lstStyle/>
          <a:p>
            <a:r>
              <a:rPr lang="en-US" sz="3200"/>
              <a:t>Systemic inequities keep us from having a healthier community. </a:t>
            </a:r>
          </a:p>
        </p:txBody>
      </p:sp>
      <p:pic>
        <p:nvPicPr>
          <p:cNvPr id="4" name="Picture 3">
            <a:extLst>
              <a:ext uri="{FF2B5EF4-FFF2-40B4-BE49-F238E27FC236}">
                <a16:creationId xmlns:a16="http://schemas.microsoft.com/office/drawing/2014/main" id="{04BCF9BC-749B-495A-9E08-A275F3DE744D}"/>
              </a:ext>
            </a:extLst>
          </p:cNvPr>
          <p:cNvPicPr>
            <a:picLocks noChangeAspect="1"/>
          </p:cNvPicPr>
          <p:nvPr/>
        </p:nvPicPr>
        <p:blipFill rotWithShape="1">
          <a:blip r:embed="rId3"/>
          <a:srcRect r="16786" b="-1"/>
          <a:stretch/>
        </p:blipFill>
        <p:spPr>
          <a:xfrm>
            <a:off x="633999" y="640081"/>
            <a:ext cx="6909801" cy="5314406"/>
          </a:xfrm>
          <a:prstGeom prst="rect">
            <a:avLst/>
          </a:prstGeom>
        </p:spPr>
      </p:pic>
      <p:cxnSp>
        <p:nvCxnSpPr>
          <p:cNvPr id="19" name="Straight Connector 18">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73DAC9-AAB8-4C3E-BCD1-FA4DE226D779}"/>
              </a:ext>
            </a:extLst>
          </p:cNvPr>
          <p:cNvSpPr>
            <a:spLocks noGrp="1"/>
          </p:cNvSpPr>
          <p:nvPr>
            <p:ph idx="1"/>
          </p:nvPr>
        </p:nvSpPr>
        <p:spPr>
          <a:xfrm>
            <a:off x="7859485" y="2407436"/>
            <a:ext cx="3690257" cy="3461658"/>
          </a:xfrm>
        </p:spPr>
        <p:txBody>
          <a:bodyPr>
            <a:normAutofit fontScale="92500" lnSpcReduction="10000"/>
          </a:bodyPr>
          <a:lstStyle/>
          <a:p>
            <a:pPr>
              <a:lnSpc>
                <a:spcPct val="100000"/>
              </a:lnSpc>
              <a:buFont typeface="Wingdings" panose="05000000000000000000" pitchFamily="2" charset="2"/>
              <a:buChar char="§"/>
            </a:pPr>
            <a:r>
              <a:rPr lang="en-US" sz="1600" dirty="0"/>
              <a:t> A system designed to advantage or disadvantage another population, group or community. </a:t>
            </a:r>
          </a:p>
          <a:p>
            <a:pPr marL="0" indent="0">
              <a:lnSpc>
                <a:spcPct val="100000"/>
              </a:lnSpc>
              <a:buNone/>
            </a:pPr>
            <a:endParaRPr lang="en-US" sz="700" dirty="0"/>
          </a:p>
          <a:p>
            <a:pPr>
              <a:lnSpc>
                <a:spcPct val="100000"/>
              </a:lnSpc>
              <a:buFont typeface="Wingdings" panose="05000000000000000000" pitchFamily="2" charset="2"/>
              <a:buChar char="§"/>
            </a:pPr>
            <a:r>
              <a:rPr lang="en-US" sz="1600" dirty="0"/>
              <a:t> Typically based on culture, identity, race or other social difference. </a:t>
            </a:r>
          </a:p>
          <a:p>
            <a:pPr>
              <a:lnSpc>
                <a:spcPct val="100000"/>
              </a:lnSpc>
              <a:buFont typeface="Wingdings" panose="05000000000000000000" pitchFamily="2" charset="2"/>
              <a:buChar char="§"/>
            </a:pPr>
            <a:endParaRPr lang="en-US" sz="700" dirty="0"/>
          </a:p>
          <a:p>
            <a:pPr>
              <a:lnSpc>
                <a:spcPct val="100000"/>
              </a:lnSpc>
              <a:buFont typeface="Wingdings" panose="05000000000000000000" pitchFamily="2" charset="2"/>
              <a:buChar char="§"/>
            </a:pPr>
            <a:r>
              <a:rPr lang="en-US" sz="1600" dirty="0"/>
              <a:t> Housing, Education, Transportation and other systems structured to benefit specific groups</a:t>
            </a:r>
          </a:p>
          <a:p>
            <a:pPr>
              <a:lnSpc>
                <a:spcPct val="100000"/>
              </a:lnSpc>
              <a:buFont typeface="Wingdings" panose="05000000000000000000" pitchFamily="2" charset="2"/>
              <a:buChar char="§"/>
            </a:pPr>
            <a:endParaRPr lang="en-US" sz="700" dirty="0"/>
          </a:p>
          <a:p>
            <a:pPr>
              <a:lnSpc>
                <a:spcPct val="100000"/>
              </a:lnSpc>
              <a:buFont typeface="Wingdings" panose="05000000000000000000" pitchFamily="2" charset="2"/>
              <a:buChar char="§"/>
            </a:pPr>
            <a:r>
              <a:rPr lang="en-US" sz="1600" dirty="0"/>
              <a:t> Functioning on a system of equality perpetuates the inequities. </a:t>
            </a:r>
          </a:p>
        </p:txBody>
      </p:sp>
      <p:sp>
        <p:nvSpPr>
          <p:cNvPr id="21" name="Rectangle 20">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45009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9820-15E6-4874-A7F3-BFF50B8F49E2}"/>
              </a:ext>
            </a:extLst>
          </p:cNvPr>
          <p:cNvSpPr>
            <a:spLocks noGrp="1"/>
          </p:cNvSpPr>
          <p:nvPr>
            <p:ph type="title"/>
          </p:nvPr>
        </p:nvSpPr>
        <p:spPr>
          <a:xfrm>
            <a:off x="247073" y="176344"/>
            <a:ext cx="10515600" cy="1325563"/>
          </a:xfrm>
        </p:spPr>
        <p:txBody>
          <a:bodyPr/>
          <a:lstStyle/>
          <a:p>
            <a:r>
              <a:rPr lang="en-US" b="1" dirty="0"/>
              <a:t>Zoom Logistics &amp; Suggestions</a:t>
            </a:r>
          </a:p>
        </p:txBody>
      </p:sp>
      <p:sp>
        <p:nvSpPr>
          <p:cNvPr id="3" name="Content Placeholder 2">
            <a:extLst>
              <a:ext uri="{FF2B5EF4-FFF2-40B4-BE49-F238E27FC236}">
                <a16:creationId xmlns:a16="http://schemas.microsoft.com/office/drawing/2014/main" id="{2AA33977-4811-43C4-828B-90F94A541B11}"/>
              </a:ext>
            </a:extLst>
          </p:cNvPr>
          <p:cNvSpPr>
            <a:spLocks noGrp="1"/>
          </p:cNvSpPr>
          <p:nvPr>
            <p:ph idx="1"/>
          </p:nvPr>
        </p:nvSpPr>
        <p:spPr>
          <a:xfrm>
            <a:off x="838200" y="1560945"/>
            <a:ext cx="5193145" cy="4616018"/>
          </a:xfrm>
        </p:spPr>
        <p:txBody>
          <a:bodyPr/>
          <a:lstStyle/>
          <a:p>
            <a:r>
              <a:rPr lang="en-US" dirty="0"/>
              <a:t>This session will be recorded.</a:t>
            </a:r>
          </a:p>
          <a:p>
            <a:r>
              <a:rPr lang="en-US" dirty="0"/>
              <a:t>Please mute your microphone, except when engaging in discussion for Think Tank Breakout Discussion.</a:t>
            </a:r>
          </a:p>
          <a:p>
            <a:r>
              <a:rPr lang="en-US" dirty="0"/>
              <a:t>Use the chat box for questions for our speakers or Zoom questions.</a:t>
            </a:r>
          </a:p>
        </p:txBody>
      </p:sp>
      <p:pic>
        <p:nvPicPr>
          <p:cNvPr id="5" name="Picture 4">
            <a:extLst>
              <a:ext uri="{FF2B5EF4-FFF2-40B4-BE49-F238E27FC236}">
                <a16:creationId xmlns:a16="http://schemas.microsoft.com/office/drawing/2014/main" id="{017D44C7-2812-46F7-A199-6269D981FA79}"/>
              </a:ext>
            </a:extLst>
          </p:cNvPr>
          <p:cNvPicPr>
            <a:picLocks noChangeAspect="1"/>
          </p:cNvPicPr>
          <p:nvPr/>
        </p:nvPicPr>
        <p:blipFill rotWithShape="1">
          <a:blip r:embed="rId2"/>
          <a:srcRect t="5794" b="11342"/>
          <a:stretch/>
        </p:blipFill>
        <p:spPr>
          <a:xfrm>
            <a:off x="110836" y="6095999"/>
            <a:ext cx="11970327" cy="692727"/>
          </a:xfrm>
          <a:prstGeom prst="rect">
            <a:avLst/>
          </a:prstGeom>
        </p:spPr>
      </p:pic>
      <p:sp>
        <p:nvSpPr>
          <p:cNvPr id="6" name="Arrow: Down 5">
            <a:extLst>
              <a:ext uri="{FF2B5EF4-FFF2-40B4-BE49-F238E27FC236}">
                <a16:creationId xmlns:a16="http://schemas.microsoft.com/office/drawing/2014/main" id="{1FFE2081-ADF3-49E6-B2B2-73F2C3DB09AE}"/>
              </a:ext>
            </a:extLst>
          </p:cNvPr>
          <p:cNvSpPr/>
          <p:nvPr/>
        </p:nvSpPr>
        <p:spPr>
          <a:xfrm>
            <a:off x="401783" y="504334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Using in-meeting chat – Zoom Help Center">
            <a:extLst>
              <a:ext uri="{FF2B5EF4-FFF2-40B4-BE49-F238E27FC236}">
                <a16:creationId xmlns:a16="http://schemas.microsoft.com/office/drawing/2014/main" id="{F0DE3E63-2DD7-447F-A820-983BDC12B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1" y="577355"/>
            <a:ext cx="3469984" cy="4038024"/>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C9ED59DF-4F54-49FC-B221-AC173A6981A6}"/>
              </a:ext>
            </a:extLst>
          </p:cNvPr>
          <p:cNvSpPr/>
          <p:nvPr/>
        </p:nvSpPr>
        <p:spPr>
          <a:xfrm>
            <a:off x="6490710" y="497900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ame 9">
            <a:extLst>
              <a:ext uri="{FF2B5EF4-FFF2-40B4-BE49-F238E27FC236}">
                <a16:creationId xmlns:a16="http://schemas.microsoft.com/office/drawing/2014/main" id="{DDB32BAF-9D22-4F4D-9427-D4DBE20D8B91}"/>
              </a:ext>
            </a:extLst>
          </p:cNvPr>
          <p:cNvSpPr/>
          <p:nvPr/>
        </p:nvSpPr>
        <p:spPr>
          <a:xfrm>
            <a:off x="6398347" y="6003010"/>
            <a:ext cx="778308" cy="848838"/>
          </a:xfrm>
          <a:prstGeom prst="frame">
            <a:avLst>
              <a:gd name="adj1" fmla="val 656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Arrow: Down 10">
            <a:extLst>
              <a:ext uri="{FF2B5EF4-FFF2-40B4-BE49-F238E27FC236}">
                <a16:creationId xmlns:a16="http://schemas.microsoft.com/office/drawing/2014/main" id="{FAFD7678-A42B-43C5-A377-893B0D5FA1B1}"/>
              </a:ext>
            </a:extLst>
          </p:cNvPr>
          <p:cNvSpPr/>
          <p:nvPr/>
        </p:nvSpPr>
        <p:spPr>
          <a:xfrm>
            <a:off x="9650698" y="5043340"/>
            <a:ext cx="544945" cy="959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F345E1E-690C-4FD3-ACEA-301FA27E1560}"/>
              </a:ext>
            </a:extLst>
          </p:cNvPr>
          <p:cNvPicPr>
            <a:picLocks noChangeAspect="1"/>
          </p:cNvPicPr>
          <p:nvPr/>
        </p:nvPicPr>
        <p:blipFill>
          <a:blip r:embed="rId4"/>
          <a:stretch>
            <a:fillRect/>
          </a:stretch>
        </p:blipFill>
        <p:spPr>
          <a:xfrm>
            <a:off x="11184332" y="69274"/>
            <a:ext cx="896831" cy="407352"/>
          </a:xfrm>
          <a:prstGeom prst="rect">
            <a:avLst/>
          </a:prstGeom>
        </p:spPr>
      </p:pic>
    </p:spTree>
    <p:extLst>
      <p:ext uri="{BB962C8B-B14F-4D97-AF65-F5344CB8AC3E}">
        <p14:creationId xmlns:p14="http://schemas.microsoft.com/office/powerpoint/2010/main" val="3482444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145A0-3BD3-463B-9E74-9D68BE9A4380}"/>
              </a:ext>
            </a:extLst>
          </p:cNvPr>
          <p:cNvSpPr>
            <a:spLocks noGrp="1"/>
          </p:cNvSpPr>
          <p:nvPr>
            <p:ph type="title"/>
          </p:nvPr>
        </p:nvSpPr>
        <p:spPr>
          <a:xfrm>
            <a:off x="651510" y="252601"/>
            <a:ext cx="10888980" cy="1450757"/>
          </a:xfrm>
        </p:spPr>
        <p:txBody>
          <a:bodyPr/>
          <a:lstStyle/>
          <a:p>
            <a:pPr algn="ctr"/>
            <a:r>
              <a:rPr lang="en-US" b="1" dirty="0"/>
              <a:t>What happens when we act on health equity? </a:t>
            </a:r>
          </a:p>
        </p:txBody>
      </p:sp>
      <p:pic>
        <p:nvPicPr>
          <p:cNvPr id="4" name="Content Placeholder 3">
            <a:extLst>
              <a:ext uri="{FF2B5EF4-FFF2-40B4-BE49-F238E27FC236}">
                <a16:creationId xmlns:a16="http://schemas.microsoft.com/office/drawing/2014/main" id="{B941F51C-0FFD-4EF3-AD60-4FC212F1CCCD}"/>
              </a:ext>
            </a:extLst>
          </p:cNvPr>
          <p:cNvPicPr>
            <a:picLocks noGrp="1" noChangeAspect="1"/>
          </p:cNvPicPr>
          <p:nvPr>
            <p:ph idx="1"/>
          </p:nvPr>
        </p:nvPicPr>
        <p:blipFill>
          <a:blip r:embed="rId3"/>
          <a:stretch>
            <a:fillRect/>
          </a:stretch>
        </p:blipFill>
        <p:spPr>
          <a:xfrm>
            <a:off x="6682384" y="2204452"/>
            <a:ext cx="5009225" cy="3760788"/>
          </a:xfrm>
          <a:prstGeom prst="rect">
            <a:avLst/>
          </a:prstGeom>
        </p:spPr>
      </p:pic>
      <p:sp>
        <p:nvSpPr>
          <p:cNvPr id="5" name="TextBox 4">
            <a:extLst>
              <a:ext uri="{FF2B5EF4-FFF2-40B4-BE49-F238E27FC236}">
                <a16:creationId xmlns:a16="http://schemas.microsoft.com/office/drawing/2014/main" id="{89999332-EE4F-4368-BDBB-89B98A1D330E}"/>
              </a:ext>
            </a:extLst>
          </p:cNvPr>
          <p:cNvSpPr txBox="1"/>
          <p:nvPr/>
        </p:nvSpPr>
        <p:spPr>
          <a:xfrm>
            <a:off x="1020278" y="2204452"/>
            <a:ext cx="5361271" cy="37087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peak Pro" panose="020F0502020204030204"/>
                <a:ea typeface="+mn-ea"/>
                <a:cs typeface="+mn-cs"/>
              </a:rPr>
              <a:t>When we work on health equity as a collective, we gain: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Speak Pro"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Speak Pro" panose="020F0502020204030204"/>
                <a:ea typeface="+mn-ea"/>
                <a:cs typeface="+mn-cs"/>
              </a:rPr>
              <a:t>Bridge differences.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prstClr val="black"/>
              </a:solidFill>
              <a:effectLst/>
              <a:uLnTx/>
              <a:uFillTx/>
              <a:latin typeface="Speak Pro"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Speak Pro" panose="020F0502020204030204"/>
                <a:ea typeface="+mn-ea"/>
                <a:cs typeface="+mn-cs"/>
              </a:rPr>
              <a:t>Healthier policies.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Speak Pro"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Speak Pro" panose="020F0502020204030204"/>
                <a:ea typeface="+mn-ea"/>
                <a:cs typeface="+mn-cs"/>
              </a:rPr>
              <a:t>Healthier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Speak Pro"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Speak Pro" panose="020F0502020204030204"/>
                <a:ea typeface="+mn-ea"/>
                <a:cs typeface="+mn-cs"/>
              </a:rPr>
              <a:t>Less suffering from peers, family, friends and ourselves.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Speak Pro"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Speak Pro" panose="020F0502020204030204"/>
                <a:ea typeface="+mn-ea"/>
                <a:cs typeface="+mn-cs"/>
              </a:rPr>
              <a:t>Create change. </a:t>
            </a:r>
          </a:p>
        </p:txBody>
      </p:sp>
      <p:sp>
        <p:nvSpPr>
          <p:cNvPr id="6" name="Rectangle 5">
            <a:extLst>
              <a:ext uri="{FF2B5EF4-FFF2-40B4-BE49-F238E27FC236}">
                <a16:creationId xmlns:a16="http://schemas.microsoft.com/office/drawing/2014/main" id="{BF20C116-0CA3-4807-9CDF-720D26A3E051}"/>
              </a:ext>
            </a:extLst>
          </p:cNvPr>
          <p:cNvSpPr/>
          <p:nvPr/>
        </p:nvSpPr>
        <p:spPr>
          <a:xfrm>
            <a:off x="0" y="6642556"/>
            <a:ext cx="2121093"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Source: </a:t>
            </a:r>
            <a:r>
              <a:rPr kumimoji="0" lang="en-US" sz="800" b="1" i="0" u="none" strike="noStrike" kern="1200" cap="none" spc="0" normalizeH="0" baseline="0" noProof="0" dirty="0">
                <a:ln>
                  <a:noFill/>
                </a:ln>
                <a:solidFill>
                  <a:srgbClr val="00AEFF"/>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Institute for Healthcare Improvement</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08210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C20ECDF3-DA89-4274-A8BE-3CB098DE0403}"/>
              </a:ext>
            </a:extLst>
          </p:cNvPr>
          <p:cNvSpPr>
            <a:spLocks noGrp="1"/>
          </p:cNvSpPr>
          <p:nvPr>
            <p:ph type="title"/>
          </p:nvPr>
        </p:nvSpPr>
        <p:spPr>
          <a:xfrm>
            <a:off x="7859485" y="634946"/>
            <a:ext cx="3690257" cy="1450757"/>
          </a:xfrm>
        </p:spPr>
        <p:txBody>
          <a:bodyPr>
            <a:normAutofit/>
          </a:bodyPr>
          <a:lstStyle/>
          <a:p>
            <a:pPr algn="ctr"/>
            <a:r>
              <a:rPr lang="en-US" dirty="0"/>
              <a:t>Thank you!</a:t>
            </a:r>
          </a:p>
        </p:txBody>
      </p:sp>
      <p:pic>
        <p:nvPicPr>
          <p:cNvPr id="5" name="Picture 4">
            <a:extLst>
              <a:ext uri="{FF2B5EF4-FFF2-40B4-BE49-F238E27FC236}">
                <a16:creationId xmlns:a16="http://schemas.microsoft.com/office/drawing/2014/main" id="{A3354F17-F076-4BF7-A0E6-B3A1EED4C7A3}"/>
              </a:ext>
            </a:extLst>
          </p:cNvPr>
          <p:cNvPicPr>
            <a:picLocks noChangeAspect="1"/>
          </p:cNvPicPr>
          <p:nvPr/>
        </p:nvPicPr>
        <p:blipFill rotWithShape="1">
          <a:blip r:embed="rId3"/>
          <a:srcRect l="2134" r="4902" b="1"/>
          <a:stretch/>
        </p:blipFill>
        <p:spPr>
          <a:xfrm>
            <a:off x="228087" y="535156"/>
            <a:ext cx="7320163" cy="5630020"/>
          </a:xfrm>
          <a:prstGeom prst="rect">
            <a:avLst/>
          </a:prstGeom>
        </p:spPr>
      </p:pic>
      <p:cxnSp>
        <p:nvCxnSpPr>
          <p:cNvPr id="12" name="Straight Connector 11">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F155D9-70AB-4D36-AD55-805F8E67B603}"/>
              </a:ext>
            </a:extLst>
          </p:cNvPr>
          <p:cNvSpPr>
            <a:spLocks noGrp="1"/>
          </p:cNvSpPr>
          <p:nvPr>
            <p:ph idx="1"/>
          </p:nvPr>
        </p:nvSpPr>
        <p:spPr>
          <a:xfrm>
            <a:off x="7859485" y="2407436"/>
            <a:ext cx="3690257" cy="3461658"/>
          </a:xfrm>
        </p:spPr>
        <p:txBody>
          <a:bodyPr>
            <a:normAutofit/>
          </a:bodyPr>
          <a:lstStyle/>
          <a:p>
            <a:pPr marL="0" indent="0" algn="ctr">
              <a:buNone/>
            </a:pPr>
            <a:r>
              <a:rPr lang="en-US" b="1" dirty="0">
                <a:hlinkClick r:id="rId4"/>
              </a:rPr>
              <a:t>jfavours@healthleadsusa.org</a:t>
            </a:r>
            <a:r>
              <a:rPr lang="en-US" b="1" dirty="0"/>
              <a:t> </a:t>
            </a:r>
          </a:p>
          <a:p>
            <a:endParaRPr lang="en-US" dirty="0"/>
          </a:p>
        </p:txBody>
      </p:sp>
      <p:sp>
        <p:nvSpPr>
          <p:cNvPr id="14" name="Rectangle 13">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8366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BD9D-540E-41CC-A113-6CE573D46753}"/>
              </a:ext>
            </a:extLst>
          </p:cNvPr>
          <p:cNvSpPr>
            <a:spLocks noGrp="1"/>
          </p:cNvSpPr>
          <p:nvPr>
            <p:ph type="title"/>
          </p:nvPr>
        </p:nvSpPr>
        <p:spPr>
          <a:xfrm>
            <a:off x="793662" y="386930"/>
            <a:ext cx="10066122" cy="1298448"/>
          </a:xfrm>
        </p:spPr>
        <p:txBody>
          <a:bodyPr anchor="b">
            <a:normAutofit/>
          </a:bodyPr>
          <a:lstStyle/>
          <a:p>
            <a:r>
              <a:rPr lang="en-US" b="0" i="0" dirty="0">
                <a:effectLst/>
                <a:latin typeface="Arial" panose="020B0604020202020204" pitchFamily="34" charset="0"/>
              </a:rPr>
              <a:t>Rooted in Racism: An Analysis of Health Disparities in Tennessee</a:t>
            </a:r>
            <a:endParaRPr lang="en-US"/>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7AA9B1-23E1-4AB0-B796-AB2613D19EF5}"/>
              </a:ext>
            </a:extLst>
          </p:cNvPr>
          <p:cNvSpPr>
            <a:spLocks noGrp="1"/>
          </p:cNvSpPr>
          <p:nvPr>
            <p:ph idx="1"/>
          </p:nvPr>
        </p:nvSpPr>
        <p:spPr>
          <a:xfrm>
            <a:off x="793661" y="2599509"/>
            <a:ext cx="4530898" cy="3639450"/>
          </a:xfrm>
        </p:spPr>
        <p:txBody>
          <a:bodyPr anchor="ctr">
            <a:normAutofit/>
          </a:bodyPr>
          <a:lstStyle/>
          <a:p>
            <a:pPr marL="0" indent="0">
              <a:buNone/>
            </a:pPr>
            <a:r>
              <a:rPr lang="en-US" sz="2000" b="1"/>
              <a:t>Kinika</a:t>
            </a:r>
            <a:r>
              <a:rPr lang="en-US" sz="2000" b="1" dirty="0"/>
              <a:t> Young, JD</a:t>
            </a:r>
          </a:p>
          <a:p>
            <a:pPr marL="0" indent="0">
              <a:buNone/>
            </a:pPr>
            <a:r>
              <a:rPr lang="en-US" sz="2000" dirty="0"/>
              <a:t>Tennessee Justice Center, Senior Director of Health Policy and Advocacy</a:t>
            </a:r>
          </a:p>
        </p:txBody>
      </p:sp>
      <p:pic>
        <p:nvPicPr>
          <p:cNvPr id="4" name="Picture 3" descr="A person posing for the camera&#10;&#10;Description automatically generated">
            <a:extLst>
              <a:ext uri="{FF2B5EF4-FFF2-40B4-BE49-F238E27FC236}">
                <a16:creationId xmlns:a16="http://schemas.microsoft.com/office/drawing/2014/main" id="{E96F656C-5FD4-4C9F-A3D9-7673AF6C3F0E}"/>
              </a:ext>
            </a:extLst>
          </p:cNvPr>
          <p:cNvPicPr>
            <a:picLocks noChangeAspect="1"/>
          </p:cNvPicPr>
          <p:nvPr/>
        </p:nvPicPr>
        <p:blipFill rotWithShape="1">
          <a:blip r:embed="rId2">
            <a:extLst>
              <a:ext uri="{28A0092B-C50C-407E-A947-70E740481C1C}">
                <a14:useLocalDpi xmlns:a14="http://schemas.microsoft.com/office/drawing/2010/main" val="0"/>
              </a:ext>
            </a:extLst>
          </a:blip>
          <a:srcRect l="7443"/>
          <a:stretch/>
        </p:blipFill>
        <p:spPr>
          <a:xfrm>
            <a:off x="5911532" y="2484255"/>
            <a:ext cx="515027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139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0DA0-0C33-4E9F-9BFA-B4FB256EDF52}"/>
              </a:ext>
            </a:extLst>
          </p:cNvPr>
          <p:cNvSpPr>
            <a:spLocks noGrp="1"/>
          </p:cNvSpPr>
          <p:nvPr>
            <p:ph type="ctrTitle"/>
          </p:nvPr>
        </p:nvSpPr>
        <p:spPr/>
        <p:txBody>
          <a:bodyPr>
            <a:normAutofit/>
          </a:bodyPr>
          <a:lstStyle/>
          <a:p>
            <a:r>
              <a:rPr lang="en-US" dirty="0"/>
              <a:t>Rooted in Racism: An Analysis of Health Disparities in Tennessee </a:t>
            </a:r>
          </a:p>
        </p:txBody>
      </p:sp>
      <p:sp>
        <p:nvSpPr>
          <p:cNvPr id="3" name="Subtitle 2">
            <a:extLst>
              <a:ext uri="{FF2B5EF4-FFF2-40B4-BE49-F238E27FC236}">
                <a16:creationId xmlns:a16="http://schemas.microsoft.com/office/drawing/2014/main" id="{58B6F9E5-191B-4E2A-9BFD-9538F972C146}"/>
              </a:ext>
            </a:extLst>
          </p:cNvPr>
          <p:cNvSpPr>
            <a:spLocks noGrp="1"/>
          </p:cNvSpPr>
          <p:nvPr>
            <p:ph type="subTitle" idx="1"/>
          </p:nvPr>
        </p:nvSpPr>
        <p:spPr>
          <a:xfrm>
            <a:off x="3944645" y="4052240"/>
            <a:ext cx="3809999" cy="1470026"/>
          </a:xfrm>
        </p:spPr>
        <p:txBody>
          <a:bodyPr>
            <a:normAutofit fontScale="77500" lnSpcReduction="20000"/>
          </a:bodyPr>
          <a:lstStyle/>
          <a:p>
            <a:r>
              <a:rPr lang="en-US" sz="2300" dirty="0">
                <a:solidFill>
                  <a:schemeClr val="tx1"/>
                </a:solidFill>
              </a:rPr>
              <a:t>Kinika Young, JD</a:t>
            </a:r>
          </a:p>
          <a:p>
            <a:r>
              <a:rPr lang="en-US" sz="2300" dirty="0">
                <a:solidFill>
                  <a:schemeClr val="tx1"/>
                </a:solidFill>
              </a:rPr>
              <a:t>Senior Director of Health Policy and Advocacy</a:t>
            </a:r>
          </a:p>
          <a:p>
            <a:r>
              <a:rPr lang="en-US" sz="2300" dirty="0">
                <a:solidFill>
                  <a:schemeClr val="tx1"/>
                </a:solidFill>
              </a:rPr>
              <a:t>Tennessee Justice Center</a:t>
            </a:r>
          </a:p>
          <a:p>
            <a:r>
              <a:rPr lang="en-US" sz="2300" dirty="0">
                <a:solidFill>
                  <a:schemeClr val="tx1"/>
                </a:solidFill>
                <a:hlinkClick r:id="rId2"/>
              </a:rPr>
              <a:t>kyoung@tnjustice.org</a:t>
            </a:r>
            <a:r>
              <a:rPr lang="en-US" sz="2300" dirty="0">
                <a:solidFill>
                  <a:schemeClr val="tx1"/>
                </a:solidFill>
              </a:rPr>
              <a:t> </a:t>
            </a:r>
          </a:p>
          <a:p>
            <a:endParaRPr lang="en-US" dirty="0"/>
          </a:p>
        </p:txBody>
      </p:sp>
      <p:sp>
        <p:nvSpPr>
          <p:cNvPr id="4" name="Date Placeholder 3">
            <a:extLst>
              <a:ext uri="{FF2B5EF4-FFF2-40B4-BE49-F238E27FC236}">
                <a16:creationId xmlns:a16="http://schemas.microsoft.com/office/drawing/2014/main" id="{5C044076-BC06-43F2-94CC-F78C897FF1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7862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descr="A screenshot of a cell phone&#10;&#10;Description generated with very high confidence">
            <a:extLst>
              <a:ext uri="{FF2B5EF4-FFF2-40B4-BE49-F238E27FC236}">
                <a16:creationId xmlns:a16="http://schemas.microsoft.com/office/drawing/2014/main" id="{AF117A49-FF59-4EC9-A87A-26703BCC4CCF}"/>
              </a:ext>
            </a:extLst>
          </p:cNvPr>
          <p:cNvPicPr>
            <a:picLocks noChangeAspect="1"/>
          </p:cNvPicPr>
          <p:nvPr/>
        </p:nvPicPr>
        <p:blipFill>
          <a:blip r:embed="rId3"/>
          <a:stretch>
            <a:fillRect/>
          </a:stretch>
        </p:blipFill>
        <p:spPr>
          <a:xfrm>
            <a:off x="1245079" y="774042"/>
            <a:ext cx="9917501" cy="5597464"/>
          </a:xfrm>
          <a:prstGeom prst="rect">
            <a:avLst/>
          </a:prstGeom>
        </p:spPr>
      </p:pic>
    </p:spTree>
    <p:extLst>
      <p:ext uri="{BB962C8B-B14F-4D97-AF65-F5344CB8AC3E}">
        <p14:creationId xmlns:p14="http://schemas.microsoft.com/office/powerpoint/2010/main" val="3362877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health equity?</a:t>
            </a:r>
            <a:endParaRPr lang="en-US" b="1">
              <a:solidFill>
                <a:srgbClr val="7030A0"/>
              </a:solidFill>
            </a:endParaRPr>
          </a:p>
        </p:txBody>
      </p:sp>
      <p:sp>
        <p:nvSpPr>
          <p:cNvPr id="3" name="Content Placeholder 2"/>
          <p:cNvSpPr>
            <a:spLocks noGrp="1"/>
          </p:cNvSpPr>
          <p:nvPr>
            <p:ph idx="1"/>
          </p:nvPr>
        </p:nvSpPr>
        <p:spPr>
          <a:xfrm>
            <a:off x="1981200" y="1600200"/>
            <a:ext cx="8229600" cy="4756150"/>
          </a:xfrm>
        </p:spPr>
        <p:txBody>
          <a:bodyPr/>
          <a:lstStyle/>
          <a:p>
            <a:r>
              <a:rPr lang="en-US"/>
              <a:t>Everyone has access to what they need to be as healthy as possible </a:t>
            </a:r>
          </a:p>
          <a:p>
            <a:r>
              <a:rPr lang="en-US"/>
              <a:t>Why not “equality”?</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4E4F1C2-645D-4CA0-9469-B037F2C9095D}"/>
              </a:ext>
            </a:extLst>
          </p:cNvPr>
          <p:cNvPicPr>
            <a:picLocks noChangeAspect="1"/>
          </p:cNvPicPr>
          <p:nvPr/>
        </p:nvPicPr>
        <p:blipFill>
          <a:blip r:embed="rId3"/>
          <a:stretch>
            <a:fillRect/>
          </a:stretch>
        </p:blipFill>
        <p:spPr>
          <a:xfrm>
            <a:off x="3200400" y="3267964"/>
            <a:ext cx="5486400" cy="3088386"/>
          </a:xfrm>
          <a:prstGeom prst="rect">
            <a:avLst/>
          </a:prstGeom>
        </p:spPr>
      </p:pic>
    </p:spTree>
    <p:extLst>
      <p:ext uri="{BB962C8B-B14F-4D97-AF65-F5344CB8AC3E}">
        <p14:creationId xmlns:p14="http://schemas.microsoft.com/office/powerpoint/2010/main" val="1651527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Social Determinants of Health</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1ECBF794-CB6D-4549-8BCD-76E6DC324383}"/>
              </a:ext>
            </a:extLst>
          </p:cNvPr>
          <p:cNvSpPr>
            <a:spLocks noGrp="1"/>
          </p:cNvSpPr>
          <p:nvPr>
            <p:ph idx="1"/>
          </p:nvPr>
        </p:nvSpPr>
        <p:spPr>
          <a:xfrm>
            <a:off x="830193" y="1867694"/>
            <a:ext cx="4572000" cy="4221163"/>
          </a:xfrm>
          <a:solidFill>
            <a:schemeClr val="tx1"/>
          </a:solidFill>
        </p:spPr>
        <p:txBody>
          <a:bodyPr/>
          <a:lstStyle/>
          <a:p>
            <a:r>
              <a:rPr lang="en-US" dirty="0">
                <a:solidFill>
                  <a:schemeClr val="bg1"/>
                </a:solidFill>
              </a:rPr>
              <a:t>“…Health is much more than an interaction in a provider’s office. Health starts where people live, labor, learn, play and pray.”</a:t>
            </a:r>
          </a:p>
          <a:p>
            <a:r>
              <a:rPr lang="en-US" dirty="0">
                <a:solidFill>
                  <a:schemeClr val="bg1"/>
                </a:solidFill>
              </a:rPr>
              <a:t>- </a:t>
            </a:r>
            <a:r>
              <a:rPr lang="en-US" sz="1600" dirty="0">
                <a:solidFill>
                  <a:schemeClr val="bg1"/>
                </a:solidFill>
              </a:rPr>
              <a:t>Howard K. Koh, MD, MPH, Health and Human Services Assistant Secretary for Health</a:t>
            </a:r>
          </a:p>
        </p:txBody>
      </p:sp>
      <p:pic>
        <p:nvPicPr>
          <p:cNvPr id="3" name="Picture 2">
            <a:extLst>
              <a:ext uri="{FF2B5EF4-FFF2-40B4-BE49-F238E27FC236}">
                <a16:creationId xmlns:a16="http://schemas.microsoft.com/office/drawing/2014/main" id="{A5937272-5E46-42B5-8273-803AA7FC8E55}"/>
              </a:ext>
            </a:extLst>
          </p:cNvPr>
          <p:cNvPicPr>
            <a:picLocks noChangeAspect="1"/>
          </p:cNvPicPr>
          <p:nvPr/>
        </p:nvPicPr>
        <p:blipFill>
          <a:blip r:embed="rId3"/>
          <a:stretch>
            <a:fillRect/>
          </a:stretch>
        </p:blipFill>
        <p:spPr>
          <a:xfrm>
            <a:off x="5402193" y="1758696"/>
            <a:ext cx="5060447" cy="4330161"/>
          </a:xfrm>
          <a:prstGeom prst="rect">
            <a:avLst/>
          </a:prstGeom>
        </p:spPr>
      </p:pic>
    </p:spTree>
    <p:extLst>
      <p:ext uri="{BB962C8B-B14F-4D97-AF65-F5344CB8AC3E}">
        <p14:creationId xmlns:p14="http://schemas.microsoft.com/office/powerpoint/2010/main" val="2004644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2293E-334D-495F-9255-CC3466218720}"/>
              </a:ext>
            </a:extLst>
          </p:cNvPr>
          <p:cNvSpPr>
            <a:spLocks noGrp="1"/>
          </p:cNvSpPr>
          <p:nvPr>
            <p:ph type="title"/>
          </p:nvPr>
        </p:nvSpPr>
        <p:spPr/>
        <p:txBody>
          <a:bodyPr/>
          <a:lstStyle/>
          <a:p>
            <a:r>
              <a:rPr lang="en-US"/>
              <a:t>Health Inequities by the Numbers</a:t>
            </a:r>
          </a:p>
        </p:txBody>
      </p:sp>
      <p:graphicFrame>
        <p:nvGraphicFramePr>
          <p:cNvPr id="5" name="Content Placeholder 4">
            <a:extLst>
              <a:ext uri="{FF2B5EF4-FFF2-40B4-BE49-F238E27FC236}">
                <a16:creationId xmlns:a16="http://schemas.microsoft.com/office/drawing/2014/main" id="{20786BBD-316B-455F-AE10-DAA3E2B43993}"/>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1979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34151B-1AF8-464C-9125-962905BE7868}"/>
              </a:ext>
            </a:extLst>
          </p:cNvPr>
          <p:cNvSpPr>
            <a:spLocks noGrp="1"/>
          </p:cNvSpPr>
          <p:nvPr>
            <p:ph type="title"/>
          </p:nvPr>
        </p:nvSpPr>
        <p:spPr/>
        <p:txBody>
          <a:bodyPr>
            <a:normAutofit fontScale="90000"/>
          </a:bodyPr>
          <a:lstStyle/>
          <a:p>
            <a:r>
              <a:rPr lang="en-US" dirty="0"/>
              <a:t>Historical Context  </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18D0A577-5B34-4BDB-9B7D-1FE482063002}"/>
              </a:ext>
            </a:extLst>
          </p:cNvPr>
          <p:cNvSpPr txBox="1"/>
          <p:nvPr/>
        </p:nvSpPr>
        <p:spPr>
          <a:xfrm>
            <a:off x="1371600" y="1524000"/>
            <a:ext cx="9753600"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1860s – </a:t>
            </a:r>
            <a:r>
              <a:rPr kumimoji="0" lang="en-US" sz="2000" b="0" i="0" u="none" strike="noStrike" kern="1200" cap="none" spc="0" normalizeH="0" baseline="0" noProof="0">
                <a:ln>
                  <a:noFill/>
                </a:ln>
                <a:solidFill>
                  <a:prstClr val="black"/>
                </a:solidFill>
                <a:effectLst/>
                <a:uLnTx/>
                <a:uFillTx/>
                <a:latin typeface="Calibri"/>
                <a:ea typeface="+mn-ea"/>
                <a:cs typeface="+mn-cs"/>
              </a:rPr>
              <a:t>smallpox virus and other public health concerns led to formation of the medical division of the Freedmen’s Bureau — the nation’s first federal health care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1945</a:t>
            </a:r>
            <a:r>
              <a:rPr kumimoji="0" lang="en-US" sz="2000" b="0" i="0" u="none" strike="noStrike" kern="1200" cap="none" spc="0" normalizeH="0" baseline="0" noProof="0">
                <a:ln>
                  <a:noFill/>
                </a:ln>
                <a:solidFill>
                  <a:prstClr val="black"/>
                </a:solidFill>
                <a:effectLst/>
                <a:uLnTx/>
                <a:uFillTx/>
                <a:latin typeface="Calibri"/>
                <a:ea typeface="+mn-ea"/>
                <a:cs typeface="+mn-cs"/>
              </a:rPr>
              <a:t> – President Truman proposed a “universal national health insurance program”</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	American Medical Association opposed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1948 </a:t>
            </a:r>
            <a:r>
              <a:rPr kumimoji="0" lang="en-US" sz="2000" b="0" i="0" u="none" strike="noStrike" kern="1200" cap="none" spc="0" normalizeH="0" baseline="0" noProof="0">
                <a:ln>
                  <a:noFill/>
                </a:ln>
                <a:solidFill>
                  <a:prstClr val="black"/>
                </a:solidFill>
                <a:effectLst/>
                <a:uLnTx/>
                <a:uFillTx/>
                <a:latin typeface="Calibri"/>
                <a:ea typeface="+mn-ea"/>
                <a:cs typeface="+mn-cs"/>
              </a:rPr>
              <a:t>– President Truman won re-election and revived call for health insurance program</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AMA opposed it again with help from other national organizations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 </a:t>
            </a:r>
            <a:r>
              <a:rPr kumimoji="0" lang="en-US" sz="2000" b="0" i="1" u="none" strike="noStrike" kern="1200" cap="none" spc="0" normalizeH="0" baseline="0" noProof="0">
                <a:ln>
                  <a:noFill/>
                </a:ln>
                <a:solidFill>
                  <a:prstClr val="black"/>
                </a:solidFill>
                <a:effectLst/>
                <a:uLnTx/>
                <a:uFillTx/>
                <a:latin typeface="Calibri"/>
                <a:ea typeface="+mn-ea"/>
                <a:cs typeface="+mn-cs"/>
              </a:rPr>
              <a:t>private health insurance plans rose in popularity and labor unions collectively bargained for their members’ health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1964</a:t>
            </a:r>
            <a:r>
              <a:rPr kumimoji="0" lang="en-US" sz="2000" b="0" i="0" u="none" strike="noStrike" kern="1200" cap="none" spc="0" normalizeH="0" baseline="0" noProof="0">
                <a:ln>
                  <a:noFill/>
                </a:ln>
                <a:solidFill>
                  <a:prstClr val="black"/>
                </a:solidFill>
                <a:effectLst/>
                <a:uLnTx/>
                <a:uFillTx/>
                <a:latin typeface="Calibri"/>
                <a:ea typeface="+mn-ea"/>
                <a:cs typeface="+mn-cs"/>
              </a:rPr>
              <a:t> – President Johnson signed the Civil Rights 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1965</a:t>
            </a:r>
            <a:r>
              <a:rPr kumimoji="0" lang="en-US" sz="2000" b="0" i="0" u="none" strike="noStrike" kern="1200" cap="none" spc="0" normalizeH="0" baseline="0" noProof="0">
                <a:ln>
                  <a:noFill/>
                </a:ln>
                <a:solidFill>
                  <a:prstClr val="black"/>
                </a:solidFill>
                <a:effectLst/>
                <a:uLnTx/>
                <a:uFillTx/>
                <a:latin typeface="Calibri"/>
                <a:ea typeface="+mn-ea"/>
                <a:cs typeface="+mn-cs"/>
              </a:rPr>
              <a:t> – President Johnson created Medicare and Medicaid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AMA again opposed the programs but this time the National Medical Association fought back in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 </a:t>
            </a:r>
            <a:r>
              <a:rPr kumimoji="0" lang="en-US" sz="2000" b="0" i="1" u="none" strike="noStrike" kern="1200" cap="none" spc="0" normalizeH="0" baseline="0" noProof="0">
                <a:ln>
                  <a:noFill/>
                </a:ln>
                <a:solidFill>
                  <a:prstClr val="black"/>
                </a:solidFill>
                <a:effectLst/>
                <a:uLnTx/>
                <a:uFillTx/>
                <a:latin typeface="Calibri"/>
                <a:ea typeface="+mn-ea"/>
                <a:cs typeface="+mn-cs"/>
              </a:rPr>
              <a:t>health care costs continue to rise, experiments with HMOs and HDHPs, uninsured rates remain high…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2010</a:t>
            </a:r>
            <a:r>
              <a:rPr kumimoji="0" lang="en-US" sz="2000" b="0" i="0" u="none" strike="noStrike" kern="1200" cap="none" spc="0" normalizeH="0" baseline="0" noProof="0">
                <a:ln>
                  <a:noFill/>
                </a:ln>
                <a:solidFill>
                  <a:prstClr val="black"/>
                </a:solidFill>
                <a:effectLst/>
                <a:uLnTx/>
                <a:uFillTx/>
                <a:latin typeface="Calibri"/>
                <a:ea typeface="+mn-ea"/>
                <a:cs typeface="+mn-cs"/>
              </a:rPr>
              <a:t> – President Obama enacted the Patient Protection and Affordable Care 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1759617"/>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BBB19-F91F-44AE-9649-4888FFBBD027}"/>
              </a:ext>
            </a:extLst>
          </p:cNvPr>
          <p:cNvSpPr>
            <a:spLocks noGrp="1"/>
          </p:cNvSpPr>
          <p:nvPr>
            <p:ph type="title"/>
          </p:nvPr>
        </p:nvSpPr>
        <p:spPr/>
        <p:txBody>
          <a:bodyPr/>
          <a:lstStyle/>
          <a:p>
            <a:r>
              <a:rPr lang="en-US"/>
              <a:t>Longstanding Barriers Playing Out Today </a:t>
            </a:r>
          </a:p>
        </p:txBody>
      </p:sp>
      <p:sp>
        <p:nvSpPr>
          <p:cNvPr id="3" name="Content Placeholder 2">
            <a:extLst>
              <a:ext uri="{FF2B5EF4-FFF2-40B4-BE49-F238E27FC236}">
                <a16:creationId xmlns:a16="http://schemas.microsoft.com/office/drawing/2014/main" id="{AB628837-3206-4855-B5EA-FA32DB6A441A}"/>
              </a:ext>
            </a:extLst>
          </p:cNvPr>
          <p:cNvSpPr>
            <a:spLocks noGrp="1"/>
          </p:cNvSpPr>
          <p:nvPr>
            <p:ph idx="1"/>
          </p:nvPr>
        </p:nvSpPr>
        <p:spPr/>
        <p:txBody>
          <a:bodyPr>
            <a:normAutofit/>
          </a:bodyPr>
          <a:lstStyle/>
          <a:p>
            <a:r>
              <a:rPr lang="en-US"/>
              <a:t>Misinformation </a:t>
            </a:r>
          </a:p>
          <a:p>
            <a:r>
              <a:rPr lang="en-US"/>
              <a:t>Health care provider bias </a:t>
            </a:r>
          </a:p>
          <a:p>
            <a:r>
              <a:rPr lang="en-US"/>
              <a:t>Impact of medical assaults (e.g. Tuskegee syphilis research study) on Black Americans’ mistrust of healthcare system</a:t>
            </a:r>
          </a:p>
          <a:p>
            <a:r>
              <a:rPr lang="en-US"/>
              <a:t>Inadequate access to resources to meet basic needs </a:t>
            </a:r>
          </a:p>
          <a:p>
            <a:r>
              <a:rPr lang="en-US"/>
              <a:t>Overrepresentation in “essential” workforce </a:t>
            </a:r>
          </a:p>
          <a:p>
            <a:r>
              <a:rPr lang="en-US"/>
              <a:t>Unemployment </a:t>
            </a:r>
          </a:p>
          <a:p>
            <a:endParaRPr lang="en-US"/>
          </a:p>
          <a:p>
            <a:endParaRPr lang="en-US"/>
          </a:p>
        </p:txBody>
      </p:sp>
      <p:sp>
        <p:nvSpPr>
          <p:cNvPr id="4" name="Date Placeholder 3">
            <a:extLst>
              <a:ext uri="{FF2B5EF4-FFF2-40B4-BE49-F238E27FC236}">
                <a16:creationId xmlns:a16="http://schemas.microsoft.com/office/drawing/2014/main" id="{E73EFCA2-AD44-4BE0-BA38-E2E432505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1782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9087-DBF1-4477-A079-940305F29115}"/>
              </a:ext>
            </a:extLst>
          </p:cNvPr>
          <p:cNvSpPr>
            <a:spLocks noGrp="1"/>
          </p:cNvSpPr>
          <p:nvPr>
            <p:ph type="title"/>
          </p:nvPr>
        </p:nvSpPr>
        <p:spPr/>
        <p:txBody>
          <a:bodyPr/>
          <a:lstStyle/>
          <a:p>
            <a:pPr algn="ctr"/>
            <a:r>
              <a:rPr lang="en-US" b="1" i="1" dirty="0">
                <a:solidFill>
                  <a:srgbClr val="00B0F0"/>
                </a:solidFill>
                <a:latin typeface="Bebas Neue Book" panose="00000500000000000000" pitchFamily="50" charset="0"/>
              </a:rPr>
              <a:t>Thank you to our Platinum sponsors!</a:t>
            </a:r>
          </a:p>
        </p:txBody>
      </p:sp>
      <p:pic>
        <p:nvPicPr>
          <p:cNvPr id="4" name="Picture 3">
            <a:extLst>
              <a:ext uri="{FF2B5EF4-FFF2-40B4-BE49-F238E27FC236}">
                <a16:creationId xmlns:a16="http://schemas.microsoft.com/office/drawing/2014/main" id="{329B91EF-2997-42DD-A126-C5DD5430C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941" y="2002165"/>
            <a:ext cx="6901248" cy="1910999"/>
          </a:xfrm>
          <a:prstGeom prst="rect">
            <a:avLst/>
          </a:prstGeom>
        </p:spPr>
      </p:pic>
      <p:pic>
        <p:nvPicPr>
          <p:cNvPr id="5" name="Picture 4">
            <a:extLst>
              <a:ext uri="{FF2B5EF4-FFF2-40B4-BE49-F238E27FC236}">
                <a16:creationId xmlns:a16="http://schemas.microsoft.com/office/drawing/2014/main" id="{2170C923-D6F1-4EDE-A621-8046C232130C}"/>
              </a:ext>
            </a:extLst>
          </p:cNvPr>
          <p:cNvPicPr/>
          <p:nvPr/>
        </p:nvPicPr>
        <p:blipFill rotWithShape="1">
          <a:blip r:embed="rId3"/>
          <a:srcRect l="-129" t="13788" r="74361" b="71625"/>
          <a:stretch/>
        </p:blipFill>
        <p:spPr bwMode="auto">
          <a:xfrm>
            <a:off x="4553465" y="4644569"/>
            <a:ext cx="4361935" cy="184830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A221137C-3BB3-4DD3-952E-F1B3F6F1EE3F}"/>
              </a:ext>
            </a:extLst>
          </p:cNvPr>
          <p:cNvPicPr/>
          <p:nvPr/>
        </p:nvPicPr>
        <p:blipFill rotWithShape="1">
          <a:blip r:embed="rId3"/>
          <a:srcRect l="3141" t="53333" r="66795" b="9629"/>
          <a:stretch/>
        </p:blipFill>
        <p:spPr bwMode="auto">
          <a:xfrm>
            <a:off x="8925698" y="4695566"/>
            <a:ext cx="2572264" cy="1742304"/>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5E48353-6390-48E1-97FF-E53A928962EC}"/>
              </a:ext>
            </a:extLst>
          </p:cNvPr>
          <p:cNvPicPr>
            <a:picLocks noChangeAspect="1"/>
          </p:cNvPicPr>
          <p:nvPr/>
        </p:nvPicPr>
        <p:blipFill>
          <a:blip r:embed="rId4"/>
          <a:stretch>
            <a:fillRect/>
          </a:stretch>
        </p:blipFill>
        <p:spPr>
          <a:xfrm>
            <a:off x="0" y="6420341"/>
            <a:ext cx="963555" cy="437659"/>
          </a:xfrm>
          <a:prstGeom prst="rect">
            <a:avLst/>
          </a:prstGeom>
        </p:spPr>
      </p:pic>
    </p:spTree>
    <p:extLst>
      <p:ext uri="{BB962C8B-B14F-4D97-AF65-F5344CB8AC3E}">
        <p14:creationId xmlns:p14="http://schemas.microsoft.com/office/powerpoint/2010/main" val="3011150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D48C-B611-485B-965D-4C67CD25558A}"/>
              </a:ext>
            </a:extLst>
          </p:cNvPr>
          <p:cNvSpPr>
            <a:spLocks noGrp="1"/>
          </p:cNvSpPr>
          <p:nvPr>
            <p:ph type="title"/>
          </p:nvPr>
        </p:nvSpPr>
        <p:spPr/>
        <p:txBody>
          <a:bodyPr>
            <a:normAutofit fontScale="90000"/>
          </a:bodyPr>
          <a:lstStyle/>
          <a:p>
            <a:r>
              <a:rPr lang="en-US"/>
              <a:t>Access to Health Care </a:t>
            </a:r>
          </a:p>
        </p:txBody>
      </p:sp>
      <p:sp>
        <p:nvSpPr>
          <p:cNvPr id="3" name="Date Placeholder 2">
            <a:extLst>
              <a:ext uri="{FF2B5EF4-FFF2-40B4-BE49-F238E27FC236}">
                <a16:creationId xmlns:a16="http://schemas.microsoft.com/office/drawing/2014/main" id="{0D26485D-0276-4E44-A4AF-081DEB3A8E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2D6FDCA5-73D5-4E16-82C1-1D24082C2CA4}"/>
              </a:ext>
            </a:extLst>
          </p:cNvPr>
          <p:cNvSpPr txBox="1"/>
          <p:nvPr/>
        </p:nvSpPr>
        <p:spPr>
          <a:xfrm>
            <a:off x="1066800" y="1720839"/>
            <a:ext cx="3733800" cy="40934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Black Americans are 1.5 times more likely to be uninsured than White Americans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Less than half of private sector employers offer health insurance to employees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Health care costs are unaffordable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Health care spending as a percent of GDP is higher in the U.S. than any other developed nation  </a:t>
            </a:r>
          </a:p>
        </p:txBody>
      </p:sp>
      <p:pic>
        <p:nvPicPr>
          <p:cNvPr id="5" name="Picture 4">
            <a:extLst>
              <a:ext uri="{FF2B5EF4-FFF2-40B4-BE49-F238E27FC236}">
                <a16:creationId xmlns:a16="http://schemas.microsoft.com/office/drawing/2014/main" id="{379E777C-C7EE-47C6-B132-C7F424A97AEF}"/>
              </a:ext>
            </a:extLst>
          </p:cNvPr>
          <p:cNvPicPr>
            <a:picLocks noChangeAspect="1"/>
          </p:cNvPicPr>
          <p:nvPr/>
        </p:nvPicPr>
        <p:blipFill>
          <a:blip r:embed="rId3"/>
          <a:stretch>
            <a:fillRect/>
          </a:stretch>
        </p:blipFill>
        <p:spPr>
          <a:xfrm>
            <a:off x="4800600" y="1481137"/>
            <a:ext cx="7313639" cy="4310063"/>
          </a:xfrm>
          <a:prstGeom prst="rect">
            <a:avLst/>
          </a:prstGeom>
        </p:spPr>
      </p:pic>
    </p:spTree>
    <p:extLst>
      <p:ext uri="{BB962C8B-B14F-4D97-AF65-F5344CB8AC3E}">
        <p14:creationId xmlns:p14="http://schemas.microsoft.com/office/powerpoint/2010/main" val="4063579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5F7BE-BFE6-4BBC-B3AF-280B92E6F4CF}"/>
              </a:ext>
            </a:extLst>
          </p:cNvPr>
          <p:cNvSpPr>
            <a:spLocks noGrp="1"/>
          </p:cNvSpPr>
          <p:nvPr>
            <p:ph type="title"/>
          </p:nvPr>
        </p:nvSpPr>
        <p:spPr/>
        <p:txBody>
          <a:bodyPr/>
          <a:lstStyle/>
          <a:p>
            <a:r>
              <a:rPr lang="en-US" dirty="0"/>
              <a:t>The Affordable Care Act</a:t>
            </a:r>
          </a:p>
        </p:txBody>
      </p:sp>
      <p:pic>
        <p:nvPicPr>
          <p:cNvPr id="5" name="Content Placeholder 4">
            <a:extLst>
              <a:ext uri="{FF2B5EF4-FFF2-40B4-BE49-F238E27FC236}">
                <a16:creationId xmlns:a16="http://schemas.microsoft.com/office/drawing/2014/main" id="{DFE30694-62DF-4984-B2AC-7EC998AD22E5}"/>
              </a:ext>
            </a:extLst>
          </p:cNvPr>
          <p:cNvPicPr>
            <a:picLocks noGrp="1" noChangeAspect="1"/>
          </p:cNvPicPr>
          <p:nvPr>
            <p:ph idx="1"/>
          </p:nvPr>
        </p:nvPicPr>
        <p:blipFill>
          <a:blip r:embed="rId2"/>
          <a:stretch>
            <a:fillRect/>
          </a:stretch>
        </p:blipFill>
        <p:spPr>
          <a:xfrm>
            <a:off x="1800352" y="1497951"/>
            <a:ext cx="8015072" cy="4960650"/>
          </a:xfrm>
          <a:prstGeom prst="rect">
            <a:avLst/>
          </a:prstGeom>
        </p:spPr>
      </p:pic>
      <p:sp>
        <p:nvSpPr>
          <p:cNvPr id="4" name="Date Placeholder 3">
            <a:extLst>
              <a:ext uri="{FF2B5EF4-FFF2-40B4-BE49-F238E27FC236}">
                <a16:creationId xmlns:a16="http://schemas.microsoft.com/office/drawing/2014/main" id="{A6CC6152-7DB2-4EC2-B52D-812A636D90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2836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6049797-4378-47B9-AFC4-30783D84F3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050" name="Picture 2">
            <a:extLst>
              <a:ext uri="{FF2B5EF4-FFF2-40B4-BE49-F238E27FC236}">
                <a16:creationId xmlns:a16="http://schemas.microsoft.com/office/drawing/2014/main" id="{FEB25B29-2C85-4E64-A05B-9E821E9F92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1200" y="838200"/>
            <a:ext cx="9188276" cy="516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776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96B2-11E4-4F20-A237-71C388F96501}"/>
              </a:ext>
            </a:extLst>
          </p:cNvPr>
          <p:cNvSpPr>
            <a:spLocks noGrp="1"/>
          </p:cNvSpPr>
          <p:nvPr>
            <p:ph type="title"/>
          </p:nvPr>
        </p:nvSpPr>
        <p:spPr/>
        <p:txBody>
          <a:bodyPr>
            <a:normAutofit fontScale="90000"/>
          </a:bodyPr>
          <a:lstStyle/>
          <a:p>
            <a:r>
              <a:rPr lang="en-US"/>
              <a:t>Medicaid Expansion in TN </a:t>
            </a:r>
          </a:p>
        </p:txBody>
      </p:sp>
      <p:sp>
        <p:nvSpPr>
          <p:cNvPr id="4" name="Content Placeholder 3">
            <a:extLst>
              <a:ext uri="{FF2B5EF4-FFF2-40B4-BE49-F238E27FC236}">
                <a16:creationId xmlns:a16="http://schemas.microsoft.com/office/drawing/2014/main" id="{2043B382-1D44-4319-A78D-1123DE6C89E4}"/>
              </a:ext>
            </a:extLst>
          </p:cNvPr>
          <p:cNvSpPr>
            <a:spLocks noGrp="1"/>
          </p:cNvSpPr>
          <p:nvPr>
            <p:ph sz="half" idx="1"/>
          </p:nvPr>
        </p:nvSpPr>
        <p:spPr/>
        <p:txBody>
          <a:bodyPr>
            <a:normAutofit/>
          </a:bodyPr>
          <a:lstStyle/>
          <a:p>
            <a:r>
              <a:rPr lang="en-US" dirty="0"/>
              <a:t>Bring $1.4 billion annually into the state</a:t>
            </a:r>
          </a:p>
          <a:p>
            <a:pPr lvl="1"/>
            <a:r>
              <a:rPr lang="en-US" dirty="0"/>
              <a:t>Help hospitals at-risk of closing </a:t>
            </a:r>
          </a:p>
          <a:p>
            <a:pPr lvl="1"/>
            <a:r>
              <a:rPr lang="en-US" dirty="0"/>
              <a:t>Create 15,000 health care jobs </a:t>
            </a:r>
          </a:p>
          <a:p>
            <a:r>
              <a:rPr lang="en-US" dirty="0"/>
              <a:t>Provide health insurance to 300,000+ Tennesseans </a:t>
            </a:r>
          </a:p>
          <a:p>
            <a:r>
              <a:rPr lang="en-US" dirty="0"/>
              <a:t>Improve access to care and health outcomes, particularly for people of color </a:t>
            </a:r>
          </a:p>
        </p:txBody>
      </p:sp>
      <p:pic>
        <p:nvPicPr>
          <p:cNvPr id="1028" name="Picture 4">
            <a:extLst>
              <a:ext uri="{FF2B5EF4-FFF2-40B4-BE49-F238E27FC236}">
                <a16:creationId xmlns:a16="http://schemas.microsoft.com/office/drawing/2014/main" id="{8F9B38D1-6003-49D3-A0BA-DD70E8EFB2E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1858613"/>
            <a:ext cx="5384800" cy="26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6077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935162"/>
          </a:xfrm>
        </p:spPr>
        <p:txBody>
          <a:bodyPr>
            <a:normAutofit/>
          </a:bodyPr>
          <a:lstStyle/>
          <a:p>
            <a:r>
              <a:rPr lang="en-US" b="1"/>
              <a:t>For more information</a:t>
            </a:r>
          </a:p>
        </p:txBody>
      </p:sp>
      <p:sp>
        <p:nvSpPr>
          <p:cNvPr id="3" name="Content Placeholder 2"/>
          <p:cNvSpPr>
            <a:spLocks noGrp="1"/>
          </p:cNvSpPr>
          <p:nvPr>
            <p:ph idx="1"/>
          </p:nvPr>
        </p:nvSpPr>
        <p:spPr>
          <a:xfrm>
            <a:off x="1981200" y="2317750"/>
            <a:ext cx="8229600" cy="4038600"/>
          </a:xfrm>
        </p:spPr>
        <p:txBody>
          <a:bodyPr>
            <a:normAutofit/>
          </a:bodyPr>
          <a:lstStyle/>
          <a:p>
            <a:pPr marL="0" indent="0">
              <a:buNone/>
            </a:pPr>
            <a:endParaRPr lang="en-US" dirty="0"/>
          </a:p>
          <a:p>
            <a:pPr marL="0" indent="0" algn="ctr">
              <a:buNone/>
            </a:pPr>
            <a:r>
              <a:rPr lang="en-US" dirty="0">
                <a:hlinkClick r:id="rId2"/>
              </a:rPr>
              <a:t>https://www.tnjustice.org/health-equity/</a:t>
            </a:r>
            <a:endParaRPr lang="en-US" dirty="0"/>
          </a:p>
          <a:p>
            <a:pPr marL="0" indent="0">
              <a:buNone/>
            </a:pPr>
            <a:endParaRPr lang="en-US" dirty="0">
              <a:highlight>
                <a:srgbClr val="FFFF00"/>
              </a:highlight>
            </a:endParaRPr>
          </a:p>
          <a:p>
            <a:pPr marL="0" indent="0">
              <a:buNone/>
            </a:pPr>
            <a:endParaRPr lang="en-US" dirty="0"/>
          </a:p>
          <a:p>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8855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b="1"/>
              <a:t>Thank you!</a:t>
            </a:r>
          </a:p>
        </p:txBody>
      </p:sp>
      <p:sp>
        <p:nvSpPr>
          <p:cNvPr id="56323" name="Content Placeholder 2"/>
          <p:cNvSpPr>
            <a:spLocks noGrp="1"/>
          </p:cNvSpPr>
          <p:nvPr>
            <p:ph idx="1"/>
          </p:nvPr>
        </p:nvSpPr>
        <p:spPr>
          <a:xfrm>
            <a:off x="1981200" y="1600201"/>
            <a:ext cx="8229600" cy="3840163"/>
          </a:xfrm>
        </p:spPr>
        <p:txBody>
          <a:bodyPr/>
          <a:lstStyle/>
          <a:p>
            <a:pPr>
              <a:buNone/>
            </a:pPr>
            <a:r>
              <a:rPr lang="en-US" altLang="en-US"/>
              <a:t>	</a:t>
            </a:r>
            <a:r>
              <a:rPr lang="en-US" altLang="en-US" sz="2800"/>
              <a:t>“Of all the forms of inequality, injustice in health care is the most shocking and inhumane. </a:t>
            </a:r>
            <a:r>
              <a:rPr lang="en-US" sz="2800"/>
              <a:t>I see no alternative to direct action and creative nonviolence to raise the conscience of the nation.</a:t>
            </a:r>
            <a:r>
              <a:rPr lang="en-US" altLang="en-US" sz="2800"/>
              <a:t>”</a:t>
            </a:r>
          </a:p>
          <a:p>
            <a:pPr eaLnBrk="1" hangingPunct="1">
              <a:buFont typeface="Arial" panose="020B0604020202020204" pitchFamily="34" charset="0"/>
              <a:buNone/>
            </a:pPr>
            <a:r>
              <a:rPr lang="en-US" altLang="en-US"/>
              <a:t>			-</a:t>
            </a:r>
            <a:r>
              <a:rPr lang="en-US" altLang="en-US" sz="2800"/>
              <a:t>Martin Luther King, Jr.</a:t>
            </a:r>
          </a:p>
          <a:p>
            <a:pPr eaLnBrk="1" hangingPunct="1"/>
            <a:endParaRPr lang="en-US" altLang="en-US"/>
          </a:p>
        </p:txBody>
      </p:sp>
      <p:pic>
        <p:nvPicPr>
          <p:cNvPr id="56324" name="Picture 4" descr="http://www.sunsocialmarketing.com/wp-content/uploads/2012/08/fbtw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25" y="3952876"/>
            <a:ext cx="21336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5"/>
          <p:cNvSpPr txBox="1">
            <a:spLocks noChangeArrowheads="1"/>
          </p:cNvSpPr>
          <p:nvPr/>
        </p:nvSpPr>
        <p:spPr bwMode="auto">
          <a:xfrm>
            <a:off x="3419475" y="4881563"/>
            <a:ext cx="518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mn-ea"/>
                <a:cs typeface="+mn-cs"/>
              </a:rPr>
              <a:t>www.facebook.com/tnjustice</a:t>
            </a:r>
          </a:p>
        </p:txBody>
      </p:sp>
      <p:sp>
        <p:nvSpPr>
          <p:cNvPr id="56326" name="TextBox 6"/>
          <p:cNvSpPr txBox="1">
            <a:spLocks noChangeArrowheads="1"/>
          </p:cNvSpPr>
          <p:nvPr/>
        </p:nvSpPr>
        <p:spPr bwMode="auto">
          <a:xfrm>
            <a:off x="3419475" y="5343526"/>
            <a:ext cx="518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mn-ea"/>
                <a:cs typeface="+mn-cs"/>
              </a:rPr>
              <a:t>www.twitter.com/tnjusticecenter</a:t>
            </a:r>
          </a:p>
        </p:txBody>
      </p:sp>
      <p:sp>
        <p:nvSpPr>
          <p:cNvPr id="56327" name="TextBox 1"/>
          <p:cNvSpPr txBox="1">
            <a:spLocks noChangeArrowheads="1"/>
          </p:cNvSpPr>
          <p:nvPr/>
        </p:nvSpPr>
        <p:spPr bwMode="auto">
          <a:xfrm>
            <a:off x="4248150" y="5805488"/>
            <a:ext cx="3562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hlinkClick r:id="rId4"/>
              </a:rPr>
              <a:t>info@tnjustice.org</a:t>
            </a: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 name="Date Placeholder 2"/>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6149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BD9D-540E-41CC-A113-6CE573D46753}"/>
              </a:ext>
            </a:extLst>
          </p:cNvPr>
          <p:cNvSpPr>
            <a:spLocks noGrp="1"/>
          </p:cNvSpPr>
          <p:nvPr>
            <p:ph type="title"/>
          </p:nvPr>
        </p:nvSpPr>
        <p:spPr>
          <a:xfrm>
            <a:off x="5764783" y="349664"/>
            <a:ext cx="5845571" cy="1638377"/>
          </a:xfrm>
        </p:spPr>
        <p:txBody>
          <a:bodyPr anchor="b">
            <a:normAutofit/>
          </a:bodyPr>
          <a:lstStyle/>
          <a:p>
            <a:r>
              <a:rPr lang="en-US" b="1" dirty="0"/>
              <a:t>Health Disparities and the Impact of COVID-19</a:t>
            </a:r>
          </a:p>
        </p:txBody>
      </p:sp>
      <p:sp>
        <p:nvSpPr>
          <p:cNvPr id="13" name="Rectangle 1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miling for the camera&#10;&#10;Description automatically generated">
            <a:extLst>
              <a:ext uri="{FF2B5EF4-FFF2-40B4-BE49-F238E27FC236}">
                <a16:creationId xmlns:a16="http://schemas.microsoft.com/office/drawing/2014/main" id="{03FA5D7A-5AE6-45E8-9F59-DA1EA4723A2E}"/>
              </a:ext>
            </a:extLst>
          </p:cNvPr>
          <p:cNvPicPr>
            <a:picLocks noChangeAspect="1"/>
          </p:cNvPicPr>
          <p:nvPr/>
        </p:nvPicPr>
        <p:blipFill rotWithShape="1">
          <a:blip r:embed="rId2">
            <a:extLst>
              <a:ext uri="{28A0092B-C50C-407E-A947-70E740481C1C}">
                <a14:useLocalDpi xmlns:a14="http://schemas.microsoft.com/office/drawing/2010/main" val="0"/>
              </a:ext>
            </a:extLst>
          </a:blip>
          <a:srcRect r="-3" b="10574"/>
          <a:stretch/>
        </p:blipFill>
        <p:spPr>
          <a:xfrm>
            <a:off x="535110" y="627954"/>
            <a:ext cx="4235516" cy="5353373"/>
          </a:xfrm>
          <a:prstGeom prst="rect">
            <a:avLst/>
          </a:prstGeom>
        </p:spPr>
      </p:pic>
      <p:sp>
        <p:nvSpPr>
          <p:cNvPr id="3" name="Content Placeholder 2">
            <a:extLst>
              <a:ext uri="{FF2B5EF4-FFF2-40B4-BE49-F238E27FC236}">
                <a16:creationId xmlns:a16="http://schemas.microsoft.com/office/drawing/2014/main" id="{0C7AA9B1-23E1-4AB0-B796-AB2613D19EF5}"/>
              </a:ext>
            </a:extLst>
          </p:cNvPr>
          <p:cNvSpPr>
            <a:spLocks noGrp="1"/>
          </p:cNvSpPr>
          <p:nvPr>
            <p:ph idx="1"/>
          </p:nvPr>
        </p:nvSpPr>
        <p:spPr>
          <a:xfrm>
            <a:off x="5766262" y="2620641"/>
            <a:ext cx="5837750" cy="3023702"/>
          </a:xfrm>
        </p:spPr>
        <p:txBody>
          <a:bodyPr anchor="ctr">
            <a:normAutofit/>
          </a:bodyPr>
          <a:lstStyle/>
          <a:p>
            <a:pPr marL="0" indent="0">
              <a:buNone/>
            </a:pPr>
            <a:r>
              <a:rPr lang="en-US" sz="2000" b="1"/>
              <a:t>Monique Anthony, MPH, CHES</a:t>
            </a:r>
          </a:p>
          <a:p>
            <a:pPr marL="0" indent="0">
              <a:buNone/>
            </a:pPr>
            <a:r>
              <a:rPr lang="en-US" sz="2000"/>
              <a:t>Tennessee Department of Health, Director of the Office of Minority Health &amp; Disparities Elimination</a:t>
            </a:r>
          </a:p>
        </p:txBody>
      </p:sp>
    </p:spTree>
    <p:extLst>
      <p:ext uri="{BB962C8B-B14F-4D97-AF65-F5344CB8AC3E}">
        <p14:creationId xmlns:p14="http://schemas.microsoft.com/office/powerpoint/2010/main" val="2032742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4114801"/>
            <a:ext cx="8839200" cy="1422399"/>
          </a:xfrm>
        </p:spPr>
        <p:txBody>
          <a:bodyPr>
            <a:normAutofit fontScale="90000"/>
          </a:bodyPr>
          <a:lstStyle/>
          <a:p>
            <a:r>
              <a:rPr lang="en-US" dirty="0">
                <a:latin typeface="+mn-lt"/>
              </a:rPr>
              <a:t>Tennessee Health Care Campaign Conference</a:t>
            </a:r>
            <a:br>
              <a:rPr lang="en-US" dirty="0">
                <a:latin typeface="+mn-lt"/>
              </a:rPr>
            </a:br>
            <a:r>
              <a:rPr lang="en-US" sz="3600" dirty="0">
                <a:latin typeface="+mn-lt"/>
              </a:rPr>
              <a:t>Office of Minority Health &amp; Disparities Elimination</a:t>
            </a:r>
          </a:p>
        </p:txBody>
      </p:sp>
      <p:sp>
        <p:nvSpPr>
          <p:cNvPr id="5" name="Text Placeholder 4"/>
          <p:cNvSpPr>
            <a:spLocks noGrp="1"/>
          </p:cNvSpPr>
          <p:nvPr>
            <p:ph type="body" sz="quarter" idx="12"/>
          </p:nvPr>
        </p:nvSpPr>
        <p:spPr/>
        <p:txBody>
          <a:bodyPr/>
          <a:lstStyle/>
          <a:p>
            <a:r>
              <a:rPr lang="en-US" dirty="0">
                <a:latin typeface="+mn-lt"/>
              </a:rPr>
              <a:t>October 17, 2020 </a:t>
            </a:r>
          </a:p>
        </p:txBody>
      </p:sp>
    </p:spTree>
    <p:extLst>
      <p:ext uri="{BB962C8B-B14F-4D97-AF65-F5344CB8AC3E}">
        <p14:creationId xmlns:p14="http://schemas.microsoft.com/office/powerpoint/2010/main" val="2645672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&amp; Vision</a:t>
            </a:r>
          </a:p>
        </p:txBody>
      </p:sp>
      <p:sp>
        <p:nvSpPr>
          <p:cNvPr id="5" name="Content Placeholder 4"/>
          <p:cNvSpPr>
            <a:spLocks noGrp="1"/>
          </p:cNvSpPr>
          <p:nvPr>
            <p:ph idx="1"/>
          </p:nvPr>
        </p:nvSpPr>
        <p:spPr/>
        <p:txBody>
          <a:bodyPr>
            <a:noAutofit/>
          </a:bodyPr>
          <a:lstStyle/>
          <a:p>
            <a:pPr lvl="1">
              <a:spcBef>
                <a:spcPts val="0"/>
              </a:spcBef>
              <a:buFont typeface="Courier New"/>
              <a:buChar char="o"/>
            </a:pPr>
            <a:r>
              <a:rPr lang="en-US" sz="2400" dirty="0">
                <a:latin typeface="Calibri"/>
                <a:ea typeface="Calibri"/>
              </a:rPr>
              <a:t>Mission of OMHDE</a:t>
            </a:r>
          </a:p>
          <a:p>
            <a:pPr lvl="2">
              <a:spcBef>
                <a:spcPts val="0"/>
              </a:spcBef>
              <a:buFont typeface="Wingdings"/>
              <a:buChar char=""/>
            </a:pPr>
            <a:r>
              <a:rPr lang="en-US" sz="2400" dirty="0">
                <a:latin typeface="Calibri"/>
                <a:ea typeface="Calibri"/>
              </a:rPr>
              <a:t>Empower communities to support optimal health for all and eliminate disparities for racial, ethnic and under-served populations</a:t>
            </a:r>
          </a:p>
          <a:p>
            <a:pPr marL="914400" lvl="2" indent="0">
              <a:spcBef>
                <a:spcPts val="0"/>
              </a:spcBef>
              <a:buNone/>
            </a:pPr>
            <a:endParaRPr lang="en-US" sz="2400" dirty="0">
              <a:latin typeface="Calibri"/>
              <a:ea typeface="Calibri"/>
            </a:endParaRPr>
          </a:p>
          <a:p>
            <a:pPr lvl="1">
              <a:spcBef>
                <a:spcPts val="0"/>
              </a:spcBef>
              <a:buFont typeface="Courier New"/>
              <a:buChar char="o"/>
            </a:pPr>
            <a:r>
              <a:rPr lang="en-US" sz="2400" dirty="0">
                <a:latin typeface="Calibri"/>
                <a:ea typeface="Calibri"/>
              </a:rPr>
              <a:t>Vision of OMHDE</a:t>
            </a:r>
          </a:p>
          <a:p>
            <a:pPr lvl="2">
              <a:spcBef>
                <a:spcPts val="0"/>
              </a:spcBef>
              <a:buFont typeface="Wingdings"/>
              <a:buChar char=""/>
            </a:pPr>
            <a:r>
              <a:rPr lang="en-US" sz="2400" dirty="0">
                <a:latin typeface="Calibri"/>
                <a:ea typeface="Calibri"/>
              </a:rPr>
              <a:t>To serve as a statewide leader, recognizing and addressing health disparities and health equity, through meaningful collaboration and engagement</a:t>
            </a:r>
          </a:p>
          <a:p>
            <a:pPr marL="0" indent="0" fontAlgn="base">
              <a:lnSpc>
                <a:spcPct val="150000"/>
              </a:lnSpc>
              <a:spcBef>
                <a:spcPts val="0"/>
              </a:spcBef>
              <a:buNone/>
              <a:tabLst>
                <a:tab pos="457200" algn="l"/>
              </a:tabLst>
            </a:pPr>
            <a:endParaRPr lang="en-US"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388427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COVID-19 Data Discussion</a:t>
            </a:r>
          </a:p>
        </p:txBody>
      </p:sp>
      <p:sp>
        <p:nvSpPr>
          <p:cNvPr id="2" name="Content Placeholder 1"/>
          <p:cNvSpPr>
            <a:spLocks noGrp="1"/>
          </p:cNvSpPr>
          <p:nvPr>
            <p:ph idx="1"/>
          </p:nvPr>
        </p:nvSpPr>
        <p:spPr/>
        <p:txBody>
          <a:bodyPr/>
          <a:lstStyle/>
          <a:p>
            <a:r>
              <a:rPr lang="en-US" dirty="0"/>
              <a:t>Data updated 2PM daily website (</a:t>
            </a:r>
            <a:r>
              <a:rPr lang="en-US" dirty="0">
                <a:hlinkClick r:id="rId3"/>
              </a:rPr>
              <a:t>www.tn.gov/health</a:t>
            </a:r>
            <a:r>
              <a:rPr lang="en-US" dirty="0"/>
              <a:t>), social media</a:t>
            </a:r>
          </a:p>
        </p:txBody>
      </p:sp>
      <p:sp>
        <p:nvSpPr>
          <p:cNvPr id="5" name="Rectangle 4"/>
          <p:cNvSpPr/>
          <p:nvPr/>
        </p:nvSpPr>
        <p:spPr>
          <a:xfrm>
            <a:off x="5181601" y="5638800"/>
            <a:ext cx="5141151" cy="369332"/>
          </a:xfrm>
          <a:prstGeom prst="rect">
            <a:avLst/>
          </a:prstGeom>
        </p:spPr>
        <p:txBody>
          <a:bodyPr wrap="none">
            <a:spAutoFit/>
          </a:bodyPr>
          <a:lstStyle/>
          <a:p>
            <a:r>
              <a:rPr lang="en-US" dirty="0">
                <a:solidFill>
                  <a:prstClr val="black"/>
                </a:solidFill>
                <a:latin typeface="Calibri"/>
              </a:rPr>
              <a:t>Source: https://www.tn.gov/health/cedep/ncov.html</a:t>
            </a:r>
          </a:p>
        </p:txBody>
      </p:sp>
      <p:pic>
        <p:nvPicPr>
          <p:cNvPr id="7" name="Picture 6">
            <a:extLst>
              <a:ext uri="{FF2B5EF4-FFF2-40B4-BE49-F238E27FC236}">
                <a16:creationId xmlns:a16="http://schemas.microsoft.com/office/drawing/2014/main" id="{3796B7E8-06D5-4D6B-8816-6DDBAFF5E62B}"/>
              </a:ext>
            </a:extLst>
          </p:cNvPr>
          <p:cNvPicPr/>
          <p:nvPr/>
        </p:nvPicPr>
        <p:blipFill rotWithShape="1">
          <a:blip r:embed="rId4"/>
          <a:srcRect t="18105" r="46047" b="22702"/>
          <a:stretch/>
        </p:blipFill>
        <p:spPr bwMode="auto">
          <a:xfrm>
            <a:off x="2514600" y="1981200"/>
            <a:ext cx="7543800" cy="198120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2F62FD3F-9E1C-4054-B37E-A4477B433A6B}"/>
              </a:ext>
            </a:extLst>
          </p:cNvPr>
          <p:cNvPicPr/>
          <p:nvPr/>
        </p:nvPicPr>
        <p:blipFill rotWithShape="1">
          <a:blip r:embed="rId5"/>
          <a:srcRect t="26463" r="46154" b="24443"/>
          <a:stretch/>
        </p:blipFill>
        <p:spPr bwMode="auto">
          <a:xfrm>
            <a:off x="2514600" y="4173042"/>
            <a:ext cx="7543800" cy="1491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3969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9087-DBF1-4477-A079-940305F29115}"/>
              </a:ext>
            </a:extLst>
          </p:cNvPr>
          <p:cNvSpPr>
            <a:spLocks noGrp="1"/>
          </p:cNvSpPr>
          <p:nvPr>
            <p:ph type="title"/>
          </p:nvPr>
        </p:nvSpPr>
        <p:spPr/>
        <p:txBody>
          <a:bodyPr/>
          <a:lstStyle/>
          <a:p>
            <a:pPr algn="ctr"/>
            <a:r>
              <a:rPr lang="en-US" b="1" i="1" dirty="0">
                <a:solidFill>
                  <a:srgbClr val="00B0F0"/>
                </a:solidFill>
                <a:latin typeface="Bebas Neue Book" panose="00000500000000000000" pitchFamily="50" charset="0"/>
              </a:rPr>
              <a:t>Thank you to our Platinum sponsors!</a:t>
            </a:r>
          </a:p>
        </p:txBody>
      </p:sp>
      <p:sp>
        <p:nvSpPr>
          <p:cNvPr id="5" name="TextBox 4">
            <a:extLst>
              <a:ext uri="{FF2B5EF4-FFF2-40B4-BE49-F238E27FC236}">
                <a16:creationId xmlns:a16="http://schemas.microsoft.com/office/drawing/2014/main" id="{68259571-FD12-4C0E-8BDC-8AFC7A83F92E}"/>
              </a:ext>
            </a:extLst>
          </p:cNvPr>
          <p:cNvSpPr txBox="1"/>
          <p:nvPr/>
        </p:nvSpPr>
        <p:spPr>
          <a:xfrm>
            <a:off x="1200986" y="2329865"/>
            <a:ext cx="809548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50000"/>
                    <a:lumOff val="50000"/>
                  </a:prstClr>
                </a:solidFill>
                <a:effectLst/>
                <a:uLnTx/>
                <a:uFillTx/>
                <a:latin typeface="Baskerville Old Face" panose="02020602080505020303" pitchFamily="18" charset="0"/>
                <a:ea typeface="+mn-ea"/>
                <a:cs typeface="Adobe Devanagari" panose="02040503050201020203" pitchFamily="18" charset="0"/>
              </a:rPr>
              <a:t>Randall &amp; Meryl Rice</a:t>
            </a:r>
          </a:p>
        </p:txBody>
      </p:sp>
      <p:sp>
        <p:nvSpPr>
          <p:cNvPr id="6" name="TextBox 5">
            <a:extLst>
              <a:ext uri="{FF2B5EF4-FFF2-40B4-BE49-F238E27FC236}">
                <a16:creationId xmlns:a16="http://schemas.microsoft.com/office/drawing/2014/main" id="{4A902B5D-5DED-4C3C-A250-C4D6F7E4683D}"/>
              </a:ext>
            </a:extLst>
          </p:cNvPr>
          <p:cNvSpPr txBox="1"/>
          <p:nvPr/>
        </p:nvSpPr>
        <p:spPr>
          <a:xfrm>
            <a:off x="2353792" y="4169372"/>
            <a:ext cx="867256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50000"/>
                    <a:lumOff val="50000"/>
                  </a:prstClr>
                </a:solidFill>
                <a:effectLst/>
                <a:uLnTx/>
                <a:uFillTx/>
                <a:latin typeface="Baskerville Old Face" panose="02020602080505020303" pitchFamily="18" charset="0"/>
                <a:ea typeface="+mn-ea"/>
                <a:cs typeface="+mn-cs"/>
              </a:rPr>
              <a:t>Tony &amp; Madeline Garr</a:t>
            </a:r>
          </a:p>
        </p:txBody>
      </p:sp>
      <p:pic>
        <p:nvPicPr>
          <p:cNvPr id="8" name="Picture 7">
            <a:extLst>
              <a:ext uri="{FF2B5EF4-FFF2-40B4-BE49-F238E27FC236}">
                <a16:creationId xmlns:a16="http://schemas.microsoft.com/office/drawing/2014/main" id="{F2D9FE2F-A38D-4A11-835C-867C6DD1E755}"/>
              </a:ext>
            </a:extLst>
          </p:cNvPr>
          <p:cNvPicPr>
            <a:picLocks noChangeAspect="1"/>
          </p:cNvPicPr>
          <p:nvPr/>
        </p:nvPicPr>
        <p:blipFill>
          <a:blip r:embed="rId2"/>
          <a:stretch>
            <a:fillRect/>
          </a:stretch>
        </p:blipFill>
        <p:spPr>
          <a:xfrm>
            <a:off x="0" y="6395402"/>
            <a:ext cx="963251" cy="438950"/>
          </a:xfrm>
          <a:prstGeom prst="rect">
            <a:avLst/>
          </a:prstGeom>
        </p:spPr>
      </p:pic>
    </p:spTree>
    <p:extLst>
      <p:ext uri="{BB962C8B-B14F-4D97-AF65-F5344CB8AC3E}">
        <p14:creationId xmlns:p14="http://schemas.microsoft.com/office/powerpoint/2010/main" val="2813489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65E9C64-1276-4762-A633-4897C8B67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2077" y="1143000"/>
            <a:ext cx="6467847" cy="497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1671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Cases (Reg)">
            <a:extLst>
              <a:ext uri="{FF2B5EF4-FFF2-40B4-BE49-F238E27FC236}">
                <a16:creationId xmlns:a16="http://schemas.microsoft.com/office/drawing/2014/main" id="{35FE2B59-7BC2-41C7-8549-DAFC2D066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8505"/>
            <a:ext cx="9144000" cy="5140990"/>
          </a:xfrm>
          <a:prstGeom prst="rect">
            <a:avLst/>
          </a:prstGeom>
        </p:spPr>
      </p:pic>
    </p:spTree>
    <p:extLst>
      <p:ext uri="{BB962C8B-B14F-4D97-AF65-F5344CB8AC3E}">
        <p14:creationId xmlns:p14="http://schemas.microsoft.com/office/powerpoint/2010/main" val="95992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3" descr="Hosp (Reg)">
            <a:extLst>
              <a:ext uri="{FF2B5EF4-FFF2-40B4-BE49-F238E27FC236}">
                <a16:creationId xmlns:a16="http://schemas.microsoft.com/office/drawing/2014/main" id="{FC8593C5-5903-40DB-9266-2309B2E97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8505"/>
            <a:ext cx="9144000" cy="5140990"/>
          </a:xfrm>
          <a:prstGeom prst="rect">
            <a:avLst/>
          </a:prstGeom>
        </p:spPr>
      </p:pic>
    </p:spTree>
    <p:extLst>
      <p:ext uri="{BB962C8B-B14F-4D97-AF65-F5344CB8AC3E}">
        <p14:creationId xmlns:p14="http://schemas.microsoft.com/office/powerpoint/2010/main" val="9022773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4" descr="Mort (Reg)">
            <a:extLst>
              <a:ext uri="{FF2B5EF4-FFF2-40B4-BE49-F238E27FC236}">
                <a16:creationId xmlns:a16="http://schemas.microsoft.com/office/drawing/2014/main" id="{672BEE55-67D6-4067-AF4F-6660190C9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8505"/>
            <a:ext cx="9144000" cy="5140990"/>
          </a:xfrm>
          <a:prstGeom prst="rect">
            <a:avLst/>
          </a:prstGeom>
        </p:spPr>
      </p:pic>
    </p:spTree>
    <p:extLst>
      <p:ext uri="{BB962C8B-B14F-4D97-AF65-F5344CB8AC3E}">
        <p14:creationId xmlns:p14="http://schemas.microsoft.com/office/powerpoint/2010/main" val="23155322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de5" descr="BHW Ratios">
            <a:extLst>
              <a:ext uri="{FF2B5EF4-FFF2-40B4-BE49-F238E27FC236}">
                <a16:creationId xmlns:a16="http://schemas.microsoft.com/office/drawing/2014/main" id="{ED433511-ABF8-44C1-825D-4F6144CE5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8505"/>
            <a:ext cx="9144000" cy="5140990"/>
          </a:xfrm>
          <a:prstGeom prst="rect">
            <a:avLst/>
          </a:prstGeom>
        </p:spPr>
      </p:pic>
    </p:spTree>
    <p:extLst>
      <p:ext uri="{BB962C8B-B14F-4D97-AF65-F5344CB8AC3E}">
        <p14:creationId xmlns:p14="http://schemas.microsoft.com/office/powerpoint/2010/main" val="484071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de6" descr="BW Ratio - Statewide">
            <a:extLst>
              <a:ext uri="{FF2B5EF4-FFF2-40B4-BE49-F238E27FC236}">
                <a16:creationId xmlns:a16="http://schemas.microsoft.com/office/drawing/2014/main" id="{A621BD7B-EDA6-4580-AC5F-C9B103E91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8505"/>
            <a:ext cx="9144000" cy="5140990"/>
          </a:xfrm>
          <a:prstGeom prst="rect">
            <a:avLst/>
          </a:prstGeom>
        </p:spPr>
      </p:pic>
    </p:spTree>
    <p:extLst>
      <p:ext uri="{BB962C8B-B14F-4D97-AF65-F5344CB8AC3E}">
        <p14:creationId xmlns:p14="http://schemas.microsoft.com/office/powerpoint/2010/main" val="3560738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de7" descr="HW Ratio - Statewide">
            <a:extLst>
              <a:ext uri="{FF2B5EF4-FFF2-40B4-BE49-F238E27FC236}">
                <a16:creationId xmlns:a16="http://schemas.microsoft.com/office/drawing/2014/main" id="{707321FC-E58B-4E05-8670-70008B761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8505"/>
            <a:ext cx="9144000" cy="5140990"/>
          </a:xfrm>
          <a:prstGeom prst="rect">
            <a:avLst/>
          </a:prstGeom>
        </p:spPr>
      </p:pic>
    </p:spTree>
    <p:extLst>
      <p:ext uri="{BB962C8B-B14F-4D97-AF65-F5344CB8AC3E}">
        <p14:creationId xmlns:p14="http://schemas.microsoft.com/office/powerpoint/2010/main" val="125767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83489B-57C6-4500-B63C-EF38A8F2FD7A}"/>
              </a:ext>
            </a:extLst>
          </p:cNvPr>
          <p:cNvSpPr>
            <a:spLocks noGrp="1"/>
          </p:cNvSpPr>
          <p:nvPr>
            <p:ph type="ctrTitle"/>
          </p:nvPr>
        </p:nvSpPr>
        <p:spPr/>
        <p:txBody>
          <a:bodyPr>
            <a:normAutofit/>
          </a:bodyPr>
          <a:lstStyle/>
          <a:p>
            <a:r>
              <a:rPr lang="en-US" i="1" dirty="0"/>
              <a:t>Community Engagement &amp; Outreach</a:t>
            </a:r>
            <a:endParaRPr lang="en-US" dirty="0"/>
          </a:p>
        </p:txBody>
      </p:sp>
    </p:spTree>
    <p:extLst>
      <p:ext uri="{BB962C8B-B14F-4D97-AF65-F5344CB8AC3E}">
        <p14:creationId xmlns:p14="http://schemas.microsoft.com/office/powerpoint/2010/main" val="227219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&amp; Marketing</a:t>
            </a:r>
          </a:p>
        </p:txBody>
      </p:sp>
      <p:sp>
        <p:nvSpPr>
          <p:cNvPr id="5" name="object 4">
            <a:extLst>
              <a:ext uri="{FF2B5EF4-FFF2-40B4-BE49-F238E27FC236}">
                <a16:creationId xmlns:a16="http://schemas.microsoft.com/office/drawing/2014/main" id="{28105CFE-ED1B-4A49-811C-FAD91F8BAE36}"/>
              </a:ext>
            </a:extLst>
          </p:cNvPr>
          <p:cNvSpPr txBox="1">
            <a:spLocks noGrp="1"/>
          </p:cNvSpPr>
          <p:nvPr>
            <p:ph idx="1"/>
          </p:nvPr>
        </p:nvSpPr>
        <p:spPr>
          <a:xfrm>
            <a:off x="1752600" y="1193800"/>
            <a:ext cx="4648200" cy="3621504"/>
          </a:xfrm>
          <a:prstGeom prst="rect">
            <a:avLst/>
          </a:prstGeom>
        </p:spPr>
        <p:txBody>
          <a:bodyPr vert="horz" wrap="square" lIns="0" tIns="0" rIns="0" bIns="0" rtlCol="0">
            <a:spAutoFit/>
          </a:bodyPr>
          <a:lstStyle/>
          <a:p>
            <a:pPr marL="12700" marR="361950">
              <a:spcBef>
                <a:spcPts val="2640"/>
              </a:spcBef>
            </a:pPr>
            <a:r>
              <a:rPr lang="en-US" b="1" spc="-5" dirty="0">
                <a:solidFill>
                  <a:prstClr val="black"/>
                </a:solidFill>
                <a:latin typeface="Open Sans"/>
                <a:cs typeface="Open Sans"/>
              </a:rPr>
              <a:t>5 Commercials that ran across all major networks in TN</a:t>
            </a:r>
          </a:p>
          <a:p>
            <a:pPr marL="12700" marR="361950">
              <a:spcBef>
                <a:spcPts val="2640"/>
              </a:spcBef>
            </a:pPr>
            <a:r>
              <a:rPr b="1" spc="-5" dirty="0">
                <a:solidFill>
                  <a:prstClr val="black"/>
                </a:solidFill>
                <a:latin typeface="Open Sans"/>
                <a:cs typeface="Open Sans"/>
              </a:rPr>
              <a:t>Data led to </a:t>
            </a:r>
            <a:r>
              <a:rPr b="1" spc="-15" dirty="0">
                <a:solidFill>
                  <a:prstClr val="black"/>
                </a:solidFill>
                <a:latin typeface="Open Sans"/>
                <a:cs typeface="Open Sans"/>
              </a:rPr>
              <a:t>recreating  </a:t>
            </a:r>
            <a:r>
              <a:rPr b="1" spc="-10" dirty="0">
                <a:solidFill>
                  <a:prstClr val="black"/>
                </a:solidFill>
                <a:latin typeface="Open Sans"/>
                <a:cs typeface="Open Sans"/>
              </a:rPr>
              <a:t>pregnancy </a:t>
            </a:r>
            <a:r>
              <a:rPr b="1" dirty="0">
                <a:solidFill>
                  <a:prstClr val="black"/>
                </a:solidFill>
                <a:latin typeface="Open Sans"/>
                <a:cs typeface="Open Sans"/>
              </a:rPr>
              <a:t>PSA </a:t>
            </a:r>
            <a:r>
              <a:rPr b="1" spc="-5" dirty="0">
                <a:solidFill>
                  <a:prstClr val="black"/>
                </a:solidFill>
                <a:latin typeface="Open Sans"/>
                <a:cs typeface="Open Sans"/>
              </a:rPr>
              <a:t>in </a:t>
            </a:r>
            <a:r>
              <a:rPr b="1" dirty="0">
                <a:solidFill>
                  <a:prstClr val="black"/>
                </a:solidFill>
                <a:latin typeface="Open Sans"/>
                <a:cs typeface="Open Sans"/>
              </a:rPr>
              <a:t>Spanish  </a:t>
            </a:r>
            <a:r>
              <a:rPr b="1" spc="-5" dirty="0">
                <a:solidFill>
                  <a:prstClr val="black"/>
                </a:solidFill>
                <a:latin typeface="Open Sans"/>
                <a:cs typeface="Open Sans"/>
              </a:rPr>
              <a:t>featuring </a:t>
            </a:r>
            <a:r>
              <a:rPr b="1" dirty="0">
                <a:solidFill>
                  <a:prstClr val="black"/>
                </a:solidFill>
                <a:latin typeface="Open Sans"/>
                <a:cs typeface="Open Sans"/>
              </a:rPr>
              <a:t>a </a:t>
            </a:r>
            <a:r>
              <a:rPr b="1" spc="-5" dirty="0">
                <a:solidFill>
                  <a:prstClr val="black"/>
                </a:solidFill>
                <a:latin typeface="Open Sans"/>
                <a:cs typeface="Open Sans"/>
              </a:rPr>
              <a:t>Hispanic</a:t>
            </a:r>
            <a:r>
              <a:rPr b="1" spc="-50" dirty="0">
                <a:solidFill>
                  <a:prstClr val="black"/>
                </a:solidFill>
                <a:latin typeface="Open Sans"/>
                <a:cs typeface="Open Sans"/>
              </a:rPr>
              <a:t> </a:t>
            </a:r>
            <a:r>
              <a:rPr b="1" dirty="0">
                <a:solidFill>
                  <a:prstClr val="black"/>
                </a:solidFill>
                <a:latin typeface="Open Sans"/>
                <a:cs typeface="Open Sans"/>
              </a:rPr>
              <a:t>woman</a:t>
            </a:r>
            <a:endParaRPr lang="en-US" b="1" dirty="0">
              <a:solidFill>
                <a:prstClr val="black"/>
              </a:solidFill>
              <a:latin typeface="Open Sans"/>
              <a:cs typeface="Open Sans"/>
            </a:endParaRPr>
          </a:p>
          <a:p>
            <a:pPr marL="12700" marR="361950">
              <a:spcBef>
                <a:spcPts val="2640"/>
              </a:spcBef>
            </a:pPr>
            <a:r>
              <a:rPr lang="en-US" b="1" dirty="0">
                <a:solidFill>
                  <a:prstClr val="black"/>
                </a:solidFill>
                <a:latin typeface="Open Sans"/>
                <a:cs typeface="Open Sans"/>
              </a:rPr>
              <a:t>Task Force that Meets Weekly</a:t>
            </a:r>
            <a:endParaRPr dirty="0">
              <a:solidFill>
                <a:prstClr val="black"/>
              </a:solidFill>
              <a:latin typeface="Open Sans"/>
              <a:cs typeface="Open Sans"/>
            </a:endParaRPr>
          </a:p>
        </p:txBody>
      </p:sp>
      <p:sp>
        <p:nvSpPr>
          <p:cNvPr id="6" name="object 5">
            <a:extLst>
              <a:ext uri="{FF2B5EF4-FFF2-40B4-BE49-F238E27FC236}">
                <a16:creationId xmlns:a16="http://schemas.microsoft.com/office/drawing/2014/main" id="{26D11E5C-2BF3-4E06-86B1-C8AF1C0259CE}"/>
              </a:ext>
            </a:extLst>
          </p:cNvPr>
          <p:cNvSpPr/>
          <p:nvPr/>
        </p:nvSpPr>
        <p:spPr>
          <a:xfrm>
            <a:off x="6621779" y="2374393"/>
            <a:ext cx="3938016" cy="222046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Tree>
    <p:extLst>
      <p:ext uri="{BB962C8B-B14F-4D97-AF65-F5344CB8AC3E}">
        <p14:creationId xmlns:p14="http://schemas.microsoft.com/office/powerpoint/2010/main" val="2538295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Concerns</a:t>
            </a:r>
          </a:p>
        </p:txBody>
      </p:sp>
      <p:sp>
        <p:nvSpPr>
          <p:cNvPr id="3" name="Content Placeholder 2"/>
          <p:cNvSpPr>
            <a:spLocks noGrp="1"/>
          </p:cNvSpPr>
          <p:nvPr>
            <p:ph idx="1"/>
          </p:nvPr>
        </p:nvSpPr>
        <p:spPr/>
        <p:txBody>
          <a:bodyPr/>
          <a:lstStyle/>
          <a:p>
            <a:r>
              <a:rPr lang="en-US" dirty="0">
                <a:latin typeface="Calibri"/>
                <a:ea typeface="Calibri"/>
                <a:cs typeface="Times New Roman"/>
              </a:rPr>
              <a:t>Communities are not connecting with the severity of COVID-19</a:t>
            </a:r>
          </a:p>
          <a:p>
            <a:r>
              <a:rPr lang="en-US" dirty="0">
                <a:latin typeface="Calibri"/>
                <a:ea typeface="Calibri"/>
                <a:cs typeface="Times New Roman"/>
              </a:rPr>
              <a:t> </a:t>
            </a:r>
            <a:r>
              <a:rPr lang="en-US" dirty="0">
                <a:latin typeface="Times New Roman"/>
                <a:ea typeface="Calibri"/>
              </a:rPr>
              <a:t>E</a:t>
            </a:r>
            <a:r>
              <a:rPr lang="en-US" dirty="0">
                <a:latin typeface="Times New Roman"/>
                <a:ea typeface="Times New Roman"/>
              </a:rPr>
              <a:t>ssential workers and cannot afford to stay at home</a:t>
            </a:r>
            <a:endParaRPr lang="en-US" dirty="0">
              <a:latin typeface="Calibri"/>
              <a:ea typeface="Calibri"/>
              <a:cs typeface="Times New Roman"/>
            </a:endParaRPr>
          </a:p>
          <a:p>
            <a:r>
              <a:rPr lang="en-US" dirty="0">
                <a:latin typeface="Times New Roman"/>
                <a:ea typeface="Calibri"/>
              </a:rPr>
              <a:t>Misinformation and conspiracy theories in our community. </a:t>
            </a:r>
          </a:p>
          <a:p>
            <a:r>
              <a:rPr lang="en-US" dirty="0">
                <a:latin typeface="Times New Roman"/>
              </a:rPr>
              <a:t>Debunking testing myths</a:t>
            </a:r>
          </a:p>
          <a:p>
            <a:r>
              <a:rPr lang="en-US" dirty="0">
                <a:latin typeface="Times New Roman"/>
              </a:rPr>
              <a:t>Fear of Deportation</a:t>
            </a:r>
          </a:p>
          <a:p>
            <a:r>
              <a:rPr lang="en-US" dirty="0">
                <a:latin typeface="Times New Roman"/>
              </a:rPr>
              <a:t>Mistrust of government</a:t>
            </a:r>
          </a:p>
          <a:p>
            <a:endParaRPr lang="en-US" dirty="0"/>
          </a:p>
        </p:txBody>
      </p:sp>
    </p:spTree>
    <p:extLst>
      <p:ext uri="{BB962C8B-B14F-4D97-AF65-F5344CB8AC3E}">
        <p14:creationId xmlns:p14="http://schemas.microsoft.com/office/powerpoint/2010/main" val="1464665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3042-8CD2-4ECA-88EF-2420B0B10A91}"/>
              </a:ext>
            </a:extLst>
          </p:cNvPr>
          <p:cNvSpPr>
            <a:spLocks noGrp="1"/>
          </p:cNvSpPr>
          <p:nvPr>
            <p:ph type="title"/>
          </p:nvPr>
        </p:nvSpPr>
        <p:spPr/>
        <p:txBody>
          <a:bodyPr/>
          <a:lstStyle/>
          <a:p>
            <a:pPr algn="ctr"/>
            <a:r>
              <a:rPr lang="en-US" b="1" i="1" dirty="0">
                <a:solidFill>
                  <a:schemeClr val="accent4">
                    <a:lumMod val="75000"/>
                  </a:schemeClr>
                </a:solidFill>
                <a:latin typeface="Bebas Neue Book" panose="00000500000000000000" pitchFamily="50" charset="0"/>
              </a:rPr>
              <a:t>Thank you to our Gold sponsors!</a:t>
            </a:r>
          </a:p>
        </p:txBody>
      </p:sp>
      <p:pic>
        <p:nvPicPr>
          <p:cNvPr id="4" name="Picture 3">
            <a:extLst>
              <a:ext uri="{FF2B5EF4-FFF2-40B4-BE49-F238E27FC236}">
                <a16:creationId xmlns:a16="http://schemas.microsoft.com/office/drawing/2014/main" id="{E73680B7-E155-4CB5-ACF7-D20572BC4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255" y="1629123"/>
            <a:ext cx="8785539" cy="1667087"/>
          </a:xfrm>
          <a:prstGeom prst="rect">
            <a:avLst/>
          </a:prstGeom>
        </p:spPr>
      </p:pic>
      <p:pic>
        <p:nvPicPr>
          <p:cNvPr id="6" name="Picture 5">
            <a:extLst>
              <a:ext uri="{FF2B5EF4-FFF2-40B4-BE49-F238E27FC236}">
                <a16:creationId xmlns:a16="http://schemas.microsoft.com/office/drawing/2014/main" id="{47BA866F-0474-4524-9E7E-01635CE23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74" y="3561791"/>
            <a:ext cx="5406172" cy="2703086"/>
          </a:xfrm>
          <a:prstGeom prst="rect">
            <a:avLst/>
          </a:prstGeom>
        </p:spPr>
      </p:pic>
      <p:sp>
        <p:nvSpPr>
          <p:cNvPr id="7" name="TextBox 6">
            <a:extLst>
              <a:ext uri="{FF2B5EF4-FFF2-40B4-BE49-F238E27FC236}">
                <a16:creationId xmlns:a16="http://schemas.microsoft.com/office/drawing/2014/main" id="{9241AD8D-0B56-4D4C-BA2A-0356385F999F}"/>
              </a:ext>
            </a:extLst>
          </p:cNvPr>
          <p:cNvSpPr txBox="1"/>
          <p:nvPr/>
        </p:nvSpPr>
        <p:spPr>
          <a:xfrm>
            <a:off x="6154462" y="5754376"/>
            <a:ext cx="51074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Baskerville Old Face" panose="02020602080505020303" pitchFamily="18" charset="0"/>
                <a:ea typeface="+mn-ea"/>
                <a:cs typeface="+mn-cs"/>
              </a:rPr>
              <a:t>Clare Sullivan &amp; Mark Brooks</a:t>
            </a:r>
          </a:p>
        </p:txBody>
      </p:sp>
      <p:pic>
        <p:nvPicPr>
          <p:cNvPr id="8" name="Picture 7">
            <a:extLst>
              <a:ext uri="{FF2B5EF4-FFF2-40B4-BE49-F238E27FC236}">
                <a16:creationId xmlns:a16="http://schemas.microsoft.com/office/drawing/2014/main" id="{AE915889-ECE9-4C5A-B1B0-ECF7EE68DDAD}"/>
              </a:ext>
            </a:extLst>
          </p:cNvPr>
          <p:cNvPicPr/>
          <p:nvPr/>
        </p:nvPicPr>
        <p:blipFill rotWithShape="1">
          <a:blip r:embed="rId4"/>
          <a:srcRect l="3782" t="14246" r="47949" b="71623"/>
          <a:stretch/>
        </p:blipFill>
        <p:spPr bwMode="auto">
          <a:xfrm>
            <a:off x="5406082" y="3281219"/>
            <a:ext cx="6785918" cy="155937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EC53EF62-3F10-45CE-B230-74E52694E19A}"/>
              </a:ext>
            </a:extLst>
          </p:cNvPr>
          <p:cNvPicPr>
            <a:picLocks noChangeAspect="1"/>
          </p:cNvPicPr>
          <p:nvPr/>
        </p:nvPicPr>
        <p:blipFill>
          <a:blip r:embed="rId5"/>
          <a:stretch>
            <a:fillRect/>
          </a:stretch>
        </p:blipFill>
        <p:spPr>
          <a:xfrm>
            <a:off x="11195331" y="16240"/>
            <a:ext cx="963555" cy="437659"/>
          </a:xfrm>
          <a:prstGeom prst="rect">
            <a:avLst/>
          </a:prstGeom>
        </p:spPr>
      </p:pic>
    </p:spTree>
    <p:extLst>
      <p:ext uri="{BB962C8B-B14F-4D97-AF65-F5344CB8AC3E}">
        <p14:creationId xmlns:p14="http://schemas.microsoft.com/office/powerpoint/2010/main" val="27557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4D230E-1D50-4BD9-AE84-4D21D9B06877}"/>
              </a:ext>
            </a:extLst>
          </p:cNvPr>
          <p:cNvSpPr>
            <a:spLocks noGrp="1"/>
          </p:cNvSpPr>
          <p:nvPr>
            <p:ph type="title"/>
          </p:nvPr>
        </p:nvSpPr>
        <p:spPr/>
        <p:txBody>
          <a:bodyPr/>
          <a:lstStyle/>
          <a:p>
            <a:pPr algn="ctr"/>
            <a:r>
              <a:rPr lang="en-US" sz="2400" dirty="0"/>
              <a:t>FAITH AND COMMUNITY-BASED COVID-19 TESTING </a:t>
            </a:r>
            <a:br>
              <a:rPr lang="en-US" sz="2400" dirty="0"/>
            </a:br>
            <a:r>
              <a:rPr lang="en-US" sz="2400" dirty="0"/>
              <a:t>ACTIVITY REPORT</a:t>
            </a:r>
          </a:p>
        </p:txBody>
      </p:sp>
      <p:pic>
        <p:nvPicPr>
          <p:cNvPr id="21" name="Content Placeholder 20">
            <a:extLst>
              <a:ext uri="{FF2B5EF4-FFF2-40B4-BE49-F238E27FC236}">
                <a16:creationId xmlns:a16="http://schemas.microsoft.com/office/drawing/2014/main" id="{2A72A670-A3F8-4A2E-A413-0136AF03CD6A}"/>
              </a:ext>
            </a:extLst>
          </p:cNvPr>
          <p:cNvPicPr>
            <a:picLocks noGrp="1" noChangeAspect="1"/>
          </p:cNvPicPr>
          <p:nvPr>
            <p:ph idx="1"/>
          </p:nvPr>
        </p:nvPicPr>
        <p:blipFill>
          <a:blip r:embed="rId3"/>
          <a:stretch>
            <a:fillRect/>
          </a:stretch>
        </p:blipFill>
        <p:spPr>
          <a:xfrm>
            <a:off x="5019008" y="2156967"/>
            <a:ext cx="2011854" cy="4109060"/>
          </a:xfrm>
          <a:prstGeom prst="rect">
            <a:avLst/>
          </a:prstGeom>
        </p:spPr>
      </p:pic>
      <p:grpSp>
        <p:nvGrpSpPr>
          <p:cNvPr id="7" name="Group 6"/>
          <p:cNvGrpSpPr/>
          <p:nvPr/>
        </p:nvGrpSpPr>
        <p:grpSpPr>
          <a:xfrm>
            <a:off x="1905000" y="1143001"/>
            <a:ext cx="2362200" cy="796967"/>
            <a:chOff x="457200" y="533400"/>
            <a:chExt cx="2362200" cy="1219200"/>
          </a:xfrm>
          <a:solidFill>
            <a:schemeClr val="tx2"/>
          </a:solidFill>
        </p:grpSpPr>
        <p:sp>
          <p:nvSpPr>
            <p:cNvPr id="8" name="Rounded Rectangle 7"/>
            <p:cNvSpPr/>
            <p:nvPr/>
          </p:nvSpPr>
          <p:spPr>
            <a:xfrm>
              <a:off x="457200" y="533400"/>
              <a:ext cx="2362200" cy="12192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9" name="TextBox 8"/>
            <p:cNvSpPr txBox="1"/>
            <p:nvPr/>
          </p:nvSpPr>
          <p:spPr>
            <a:xfrm>
              <a:off x="838200" y="972901"/>
              <a:ext cx="1676400" cy="706255"/>
            </a:xfrm>
            <a:prstGeom prst="rect">
              <a:avLst/>
            </a:prstGeom>
            <a:grpFill/>
          </p:spPr>
          <p:txBody>
            <a:bodyPr wrap="square" rtlCol="0">
              <a:spAutoFit/>
            </a:bodyPr>
            <a:lstStyle/>
            <a:p>
              <a:pPr algn="ctr">
                <a:defRPr/>
              </a:pPr>
              <a:r>
                <a:rPr lang="en-US" sz="2400" dirty="0">
                  <a:solidFill>
                    <a:prstClr val="white"/>
                  </a:solidFill>
                  <a:latin typeface="Calibri"/>
                </a:rPr>
                <a:t>109</a:t>
              </a:r>
            </a:p>
          </p:txBody>
        </p:sp>
        <p:sp>
          <p:nvSpPr>
            <p:cNvPr id="10" name="TextBox 9"/>
            <p:cNvSpPr txBox="1"/>
            <p:nvPr/>
          </p:nvSpPr>
          <p:spPr>
            <a:xfrm>
              <a:off x="609600" y="627184"/>
              <a:ext cx="2209800" cy="517920"/>
            </a:xfrm>
            <a:prstGeom prst="rect">
              <a:avLst/>
            </a:prstGeom>
            <a:grpFill/>
          </p:spPr>
          <p:txBody>
            <a:bodyPr wrap="square" rtlCol="0">
              <a:spAutoFit/>
            </a:bodyPr>
            <a:lstStyle/>
            <a:p>
              <a:pPr algn="ctr">
                <a:defRPr/>
              </a:pPr>
              <a:r>
                <a:rPr lang="en-US" sz="1600" b="1" dirty="0">
                  <a:solidFill>
                    <a:prstClr val="white"/>
                  </a:solidFill>
                  <a:latin typeface="Arial" panose="020B0604020202020204" pitchFamily="34" charset="0"/>
                  <a:cs typeface="Arial" panose="020B0604020202020204" pitchFamily="34" charset="0"/>
                </a:rPr>
                <a:t>Coordinated Events</a:t>
              </a:r>
            </a:p>
          </p:txBody>
        </p:sp>
      </p:grpSp>
      <p:sp>
        <p:nvSpPr>
          <p:cNvPr id="11" name="TextBox 10"/>
          <p:cNvSpPr txBox="1"/>
          <p:nvPr/>
        </p:nvSpPr>
        <p:spPr>
          <a:xfrm>
            <a:off x="1922760" y="1962090"/>
            <a:ext cx="2877841" cy="553998"/>
          </a:xfrm>
          <a:prstGeom prst="rect">
            <a:avLst/>
          </a:prstGeom>
          <a:noFill/>
        </p:spPr>
        <p:txBody>
          <a:bodyPr wrap="square" rtlCol="0">
            <a:spAutoFit/>
          </a:bodyPr>
          <a:lstStyle/>
          <a:p>
            <a:pPr>
              <a:defRPr/>
            </a:pPr>
            <a:r>
              <a:rPr lang="en-US" sz="1000" b="1" i="1" dirty="0">
                <a:solidFill>
                  <a:prstClr val="black"/>
                </a:solidFill>
                <a:latin typeface="Calibri"/>
              </a:rPr>
              <a:t>+4 events since last week</a:t>
            </a:r>
          </a:p>
          <a:p>
            <a:pPr>
              <a:defRPr/>
            </a:pPr>
            <a:r>
              <a:rPr lang="en-US" sz="1000" b="1" i="1" dirty="0">
                <a:solidFill>
                  <a:prstClr val="black"/>
                </a:solidFill>
                <a:latin typeface="Calibri"/>
              </a:rPr>
              <a:t>7 scheduled/upcoming events</a:t>
            </a:r>
          </a:p>
          <a:p>
            <a:pPr>
              <a:defRPr/>
            </a:pPr>
            <a:r>
              <a:rPr lang="en-US" sz="1000" b="1" i="1" dirty="0">
                <a:solidFill>
                  <a:prstClr val="black"/>
                </a:solidFill>
                <a:latin typeface="Calibri"/>
              </a:rPr>
              <a:t>5 events pending date, location, testing staff</a:t>
            </a:r>
          </a:p>
        </p:txBody>
      </p:sp>
      <p:grpSp>
        <p:nvGrpSpPr>
          <p:cNvPr id="12" name="Group 11"/>
          <p:cNvGrpSpPr/>
          <p:nvPr/>
        </p:nvGrpSpPr>
        <p:grpSpPr>
          <a:xfrm>
            <a:off x="4876800" y="1143000"/>
            <a:ext cx="2362200" cy="762000"/>
            <a:chOff x="457200" y="533400"/>
            <a:chExt cx="2362200" cy="1219200"/>
          </a:xfrm>
          <a:solidFill>
            <a:schemeClr val="tx2"/>
          </a:solidFill>
        </p:grpSpPr>
        <p:sp>
          <p:nvSpPr>
            <p:cNvPr id="13" name="Rounded Rectangle 12"/>
            <p:cNvSpPr/>
            <p:nvPr/>
          </p:nvSpPr>
          <p:spPr>
            <a:xfrm>
              <a:off x="457200" y="533400"/>
              <a:ext cx="2362200" cy="12192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4" name="TextBox 13"/>
            <p:cNvSpPr txBox="1"/>
            <p:nvPr/>
          </p:nvSpPr>
          <p:spPr>
            <a:xfrm>
              <a:off x="762000" y="960114"/>
              <a:ext cx="1676400" cy="738664"/>
            </a:xfrm>
            <a:prstGeom prst="rect">
              <a:avLst/>
            </a:prstGeom>
            <a:grpFill/>
          </p:spPr>
          <p:txBody>
            <a:bodyPr wrap="square" rtlCol="0">
              <a:spAutoFit/>
            </a:bodyPr>
            <a:lstStyle/>
            <a:p>
              <a:pPr algn="ctr">
                <a:defRPr/>
              </a:pPr>
              <a:r>
                <a:rPr lang="en-US" sz="2400" dirty="0">
                  <a:solidFill>
                    <a:prstClr val="white"/>
                  </a:solidFill>
                  <a:latin typeface="Calibri"/>
                </a:rPr>
                <a:t>90</a:t>
              </a:r>
            </a:p>
          </p:txBody>
        </p:sp>
        <p:sp>
          <p:nvSpPr>
            <p:cNvPr id="15" name="TextBox 14"/>
            <p:cNvSpPr txBox="1"/>
            <p:nvPr/>
          </p:nvSpPr>
          <p:spPr>
            <a:xfrm>
              <a:off x="609600" y="629414"/>
              <a:ext cx="2057400" cy="541686"/>
            </a:xfrm>
            <a:prstGeom prst="rect">
              <a:avLst/>
            </a:prstGeom>
            <a:grpFill/>
          </p:spPr>
          <p:txBody>
            <a:bodyPr wrap="square" rtlCol="0">
              <a:spAutoFit/>
            </a:bodyPr>
            <a:lstStyle/>
            <a:p>
              <a:pPr algn="ctr">
                <a:defRPr/>
              </a:pPr>
              <a:r>
                <a:rPr lang="en-US" sz="1600" b="1" dirty="0">
                  <a:solidFill>
                    <a:prstClr val="white"/>
                  </a:solidFill>
                  <a:latin typeface="Arial" panose="020B0604020202020204" pitchFamily="34" charset="0"/>
                  <a:cs typeface="Arial" panose="020B0604020202020204" pitchFamily="34" charset="0"/>
                </a:rPr>
                <a:t>Completed Events</a:t>
              </a:r>
            </a:p>
          </p:txBody>
        </p:sp>
      </p:grpSp>
      <p:grpSp>
        <p:nvGrpSpPr>
          <p:cNvPr id="16" name="Group 15"/>
          <p:cNvGrpSpPr/>
          <p:nvPr/>
        </p:nvGrpSpPr>
        <p:grpSpPr>
          <a:xfrm>
            <a:off x="7848600" y="1143002"/>
            <a:ext cx="2438400" cy="761999"/>
            <a:chOff x="457200" y="533400"/>
            <a:chExt cx="2362200" cy="1219200"/>
          </a:xfrm>
          <a:solidFill>
            <a:schemeClr val="tx2"/>
          </a:solidFill>
        </p:grpSpPr>
        <p:sp>
          <p:nvSpPr>
            <p:cNvPr id="17" name="Rounded Rectangle 16"/>
            <p:cNvSpPr/>
            <p:nvPr/>
          </p:nvSpPr>
          <p:spPr>
            <a:xfrm>
              <a:off x="457200" y="533400"/>
              <a:ext cx="2362200" cy="12192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8" name="TextBox 17"/>
            <p:cNvSpPr txBox="1"/>
            <p:nvPr/>
          </p:nvSpPr>
          <p:spPr>
            <a:xfrm>
              <a:off x="838200" y="960663"/>
              <a:ext cx="1676400" cy="738665"/>
            </a:xfrm>
            <a:prstGeom prst="rect">
              <a:avLst/>
            </a:prstGeom>
            <a:grpFill/>
          </p:spPr>
          <p:txBody>
            <a:bodyPr wrap="square" rtlCol="0">
              <a:spAutoFit/>
            </a:bodyPr>
            <a:lstStyle/>
            <a:p>
              <a:pPr algn="ctr">
                <a:defRPr/>
              </a:pPr>
              <a:r>
                <a:rPr lang="en-US" sz="2400" dirty="0">
                  <a:solidFill>
                    <a:prstClr val="white"/>
                  </a:solidFill>
                  <a:latin typeface="Calibri"/>
                </a:rPr>
                <a:t>14,819</a:t>
              </a:r>
            </a:p>
          </p:txBody>
        </p:sp>
        <p:sp>
          <p:nvSpPr>
            <p:cNvPr id="19" name="TextBox 18"/>
            <p:cNvSpPr txBox="1"/>
            <p:nvPr/>
          </p:nvSpPr>
          <p:spPr>
            <a:xfrm>
              <a:off x="609600" y="570186"/>
              <a:ext cx="2057400" cy="541687"/>
            </a:xfrm>
            <a:prstGeom prst="rect">
              <a:avLst/>
            </a:prstGeom>
            <a:grpFill/>
          </p:spPr>
          <p:txBody>
            <a:bodyPr wrap="square" rtlCol="0">
              <a:spAutoFit/>
            </a:bodyPr>
            <a:lstStyle/>
            <a:p>
              <a:pPr algn="ctr">
                <a:defRPr/>
              </a:pPr>
              <a:r>
                <a:rPr lang="en-US" sz="1600" b="1" dirty="0">
                  <a:solidFill>
                    <a:prstClr val="white"/>
                  </a:solidFill>
                  <a:latin typeface="Arial" panose="020B0604020202020204" pitchFamily="34" charset="0"/>
                  <a:cs typeface="Arial" panose="020B0604020202020204" pitchFamily="34" charset="0"/>
                </a:rPr>
                <a:t>Individuals Tested</a:t>
              </a:r>
            </a:p>
          </p:txBody>
        </p:sp>
      </p:grpSp>
      <p:sp>
        <p:nvSpPr>
          <p:cNvPr id="20" name="TextBox 19"/>
          <p:cNvSpPr txBox="1"/>
          <p:nvPr/>
        </p:nvSpPr>
        <p:spPr>
          <a:xfrm>
            <a:off x="7881664" y="1905000"/>
            <a:ext cx="2557737" cy="400110"/>
          </a:xfrm>
          <a:prstGeom prst="rect">
            <a:avLst/>
          </a:prstGeom>
          <a:noFill/>
        </p:spPr>
        <p:txBody>
          <a:bodyPr wrap="square" rtlCol="0">
            <a:spAutoFit/>
          </a:bodyPr>
          <a:lstStyle/>
          <a:p>
            <a:pPr>
              <a:defRPr/>
            </a:pPr>
            <a:r>
              <a:rPr lang="en-US" sz="1000" b="1" i="1" dirty="0">
                <a:solidFill>
                  <a:prstClr val="black"/>
                </a:solidFill>
                <a:latin typeface="Calibri"/>
              </a:rPr>
              <a:t>+185 tested since last week</a:t>
            </a:r>
          </a:p>
          <a:p>
            <a:pPr>
              <a:defRPr/>
            </a:pPr>
            <a:r>
              <a:rPr lang="en-US" sz="1000" b="1" i="1" dirty="0">
                <a:solidFill>
                  <a:prstClr val="black"/>
                </a:solidFill>
                <a:latin typeface="Calibri"/>
              </a:rPr>
              <a:t>22% positive -  Morristown, TN (Hamblen)</a:t>
            </a:r>
          </a:p>
        </p:txBody>
      </p:sp>
      <p:sp>
        <p:nvSpPr>
          <p:cNvPr id="22" name="TextBox 21"/>
          <p:cNvSpPr txBox="1"/>
          <p:nvPr/>
        </p:nvSpPr>
        <p:spPr>
          <a:xfrm>
            <a:off x="4881439" y="1905001"/>
            <a:ext cx="2557737" cy="246221"/>
          </a:xfrm>
          <a:prstGeom prst="rect">
            <a:avLst/>
          </a:prstGeom>
          <a:noFill/>
        </p:spPr>
        <p:txBody>
          <a:bodyPr wrap="square" rtlCol="0">
            <a:spAutoFit/>
          </a:bodyPr>
          <a:lstStyle/>
          <a:p>
            <a:pPr>
              <a:defRPr/>
            </a:pPr>
            <a:r>
              <a:rPr lang="en-US" sz="1000" b="1" i="1" dirty="0">
                <a:solidFill>
                  <a:prstClr val="black"/>
                </a:solidFill>
                <a:latin typeface="Calibri"/>
              </a:rPr>
              <a:t>+4 events since last week</a:t>
            </a:r>
          </a:p>
        </p:txBody>
      </p:sp>
      <p:graphicFrame>
        <p:nvGraphicFramePr>
          <p:cNvPr id="29" name="Chart 28">
            <a:extLst>
              <a:ext uri="{FF2B5EF4-FFF2-40B4-BE49-F238E27FC236}">
                <a16:creationId xmlns:a16="http://schemas.microsoft.com/office/drawing/2014/main" id="{00000000-0008-0000-0500-000002000000}"/>
              </a:ext>
            </a:extLst>
          </p:cNvPr>
          <p:cNvGraphicFramePr>
            <a:graphicFrameLocks/>
          </p:cNvGraphicFramePr>
          <p:nvPr/>
        </p:nvGraphicFramePr>
        <p:xfrm>
          <a:off x="7439176" y="4304960"/>
          <a:ext cx="3076425"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00000000-0008-0000-0100-000002000000}"/>
              </a:ext>
            </a:extLst>
          </p:cNvPr>
          <p:cNvGraphicFramePr>
            <a:graphicFrameLocks/>
          </p:cNvGraphicFramePr>
          <p:nvPr/>
        </p:nvGraphicFramePr>
        <p:xfrm>
          <a:off x="1597881" y="2743200"/>
          <a:ext cx="3128838" cy="3429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a:extLst>
              <a:ext uri="{FF2B5EF4-FFF2-40B4-BE49-F238E27FC236}">
                <a16:creationId xmlns:a16="http://schemas.microsoft.com/office/drawing/2014/main" id="{00000000-0008-0000-0400-000002000000}"/>
              </a:ext>
            </a:extLst>
          </p:cNvPr>
          <p:cNvGraphicFramePr>
            <a:graphicFrameLocks/>
          </p:cNvGraphicFramePr>
          <p:nvPr/>
        </p:nvGraphicFramePr>
        <p:xfrm>
          <a:off x="7338848" y="2295079"/>
          <a:ext cx="3124200" cy="2286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84915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phic showing risk of hospitalizations for people with chronic health conditions">
            <a:extLst>
              <a:ext uri="{FF2B5EF4-FFF2-40B4-BE49-F238E27FC236}">
                <a16:creationId xmlns:a16="http://schemas.microsoft.com/office/drawing/2014/main" id="{471B43FC-C1B6-4408-B3C2-2EE86649E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255" y="1143001"/>
            <a:ext cx="9144000" cy="51768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232B84-71C6-4FDD-B932-F17732DEC615}"/>
              </a:ext>
            </a:extLst>
          </p:cNvPr>
          <p:cNvSpPr>
            <a:spLocks noGrp="1"/>
          </p:cNvSpPr>
          <p:nvPr>
            <p:ph type="title"/>
          </p:nvPr>
        </p:nvSpPr>
        <p:spPr/>
        <p:txBody>
          <a:bodyPr/>
          <a:lstStyle/>
          <a:p>
            <a:r>
              <a:rPr lang="en-US" sz="2000" dirty="0"/>
              <a:t>COVID-19 Risk of Hospitalization If You Have These Health Conditions</a:t>
            </a:r>
          </a:p>
        </p:txBody>
      </p:sp>
    </p:spTree>
    <p:extLst>
      <p:ext uri="{BB962C8B-B14F-4D97-AF65-F5344CB8AC3E}">
        <p14:creationId xmlns:p14="http://schemas.microsoft.com/office/powerpoint/2010/main" val="5415124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2B84-71C6-4FDD-B932-F17732DEC615}"/>
              </a:ext>
            </a:extLst>
          </p:cNvPr>
          <p:cNvSpPr>
            <a:spLocks noGrp="1"/>
          </p:cNvSpPr>
          <p:nvPr>
            <p:ph type="title"/>
          </p:nvPr>
        </p:nvSpPr>
        <p:spPr/>
        <p:txBody>
          <a:bodyPr/>
          <a:lstStyle/>
          <a:p>
            <a:r>
              <a:rPr lang="en-US" sz="2000" dirty="0"/>
              <a:t>COVID-19 Hospitalization and Death by Age</a:t>
            </a:r>
          </a:p>
        </p:txBody>
      </p:sp>
      <p:sp>
        <p:nvSpPr>
          <p:cNvPr id="5" name="Content Placeholder 4">
            <a:extLst>
              <a:ext uri="{FF2B5EF4-FFF2-40B4-BE49-F238E27FC236}">
                <a16:creationId xmlns:a16="http://schemas.microsoft.com/office/drawing/2014/main" id="{563DF294-08BF-4106-A826-0083639CDAFC}"/>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60EB4BB9-1797-4585-BEF7-DA494B2AC064}"/>
              </a:ext>
            </a:extLst>
          </p:cNvPr>
          <p:cNvPicPr>
            <a:picLocks noChangeAspect="1"/>
          </p:cNvPicPr>
          <p:nvPr/>
        </p:nvPicPr>
        <p:blipFill>
          <a:blip r:embed="rId3"/>
          <a:stretch>
            <a:fillRect/>
          </a:stretch>
        </p:blipFill>
        <p:spPr>
          <a:xfrm>
            <a:off x="1562100" y="1061770"/>
            <a:ext cx="9144000" cy="5222525"/>
          </a:xfrm>
          <a:prstGeom prst="rect">
            <a:avLst/>
          </a:prstGeom>
        </p:spPr>
      </p:pic>
    </p:spTree>
    <p:extLst>
      <p:ext uri="{BB962C8B-B14F-4D97-AF65-F5344CB8AC3E}">
        <p14:creationId xmlns:p14="http://schemas.microsoft.com/office/powerpoint/2010/main" val="9493613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2B84-71C6-4FDD-B932-F17732DEC615}"/>
              </a:ext>
            </a:extLst>
          </p:cNvPr>
          <p:cNvSpPr>
            <a:spLocks noGrp="1"/>
          </p:cNvSpPr>
          <p:nvPr>
            <p:ph type="title"/>
          </p:nvPr>
        </p:nvSpPr>
        <p:spPr/>
        <p:txBody>
          <a:bodyPr/>
          <a:lstStyle/>
          <a:p>
            <a:r>
              <a:rPr lang="en-US" sz="2000" dirty="0"/>
              <a:t>COVID-19 Hospitalization and Death by Race/Ethnicity</a:t>
            </a:r>
          </a:p>
        </p:txBody>
      </p:sp>
      <p:pic>
        <p:nvPicPr>
          <p:cNvPr id="4" name="Picture 3">
            <a:extLst>
              <a:ext uri="{FF2B5EF4-FFF2-40B4-BE49-F238E27FC236}">
                <a16:creationId xmlns:a16="http://schemas.microsoft.com/office/drawing/2014/main" id="{04706E2E-3606-4204-B632-2BAE6E3C5892}"/>
              </a:ext>
            </a:extLst>
          </p:cNvPr>
          <p:cNvPicPr>
            <a:picLocks noChangeAspect="1"/>
          </p:cNvPicPr>
          <p:nvPr/>
        </p:nvPicPr>
        <p:blipFill>
          <a:blip r:embed="rId3"/>
          <a:stretch>
            <a:fillRect/>
          </a:stretch>
        </p:blipFill>
        <p:spPr>
          <a:xfrm>
            <a:off x="1537138" y="1143000"/>
            <a:ext cx="9144000" cy="5105400"/>
          </a:xfrm>
          <a:prstGeom prst="rect">
            <a:avLst/>
          </a:prstGeom>
        </p:spPr>
      </p:pic>
    </p:spTree>
    <p:extLst>
      <p:ext uri="{BB962C8B-B14F-4D97-AF65-F5344CB8AC3E}">
        <p14:creationId xmlns:p14="http://schemas.microsoft.com/office/powerpoint/2010/main" val="8516101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83489B-57C6-4500-B63C-EF38A8F2FD7A}"/>
              </a:ext>
            </a:extLst>
          </p:cNvPr>
          <p:cNvSpPr>
            <a:spLocks noGrp="1"/>
          </p:cNvSpPr>
          <p:nvPr>
            <p:ph type="ctrTitle"/>
          </p:nvPr>
        </p:nvSpPr>
        <p:spPr/>
        <p:txBody>
          <a:bodyPr>
            <a:normAutofit/>
          </a:bodyPr>
          <a:lstStyle/>
          <a:p>
            <a:r>
              <a:rPr lang="en-US" i="1" dirty="0"/>
              <a:t>Next Steps</a:t>
            </a:r>
            <a:endParaRPr lang="en-US" dirty="0"/>
          </a:p>
        </p:txBody>
      </p:sp>
    </p:spTree>
    <p:extLst>
      <p:ext uri="{BB962C8B-B14F-4D97-AF65-F5344CB8AC3E}">
        <p14:creationId xmlns:p14="http://schemas.microsoft.com/office/powerpoint/2010/main" val="23902146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Equity</a:t>
            </a:r>
          </a:p>
        </p:txBody>
      </p:sp>
      <p:sp>
        <p:nvSpPr>
          <p:cNvPr id="3" name="Content Placeholder 2"/>
          <p:cNvSpPr>
            <a:spLocks noGrp="1"/>
          </p:cNvSpPr>
          <p:nvPr>
            <p:ph idx="1"/>
          </p:nvPr>
        </p:nvSpPr>
        <p:spPr/>
        <p:txBody>
          <a:bodyPr/>
          <a:lstStyle/>
          <a:p>
            <a:r>
              <a:rPr lang="en-US" b="1" dirty="0">
                <a:solidFill>
                  <a:srgbClr val="333333"/>
                </a:solidFill>
                <a:latin typeface="Lato"/>
              </a:rPr>
              <a:t>WHAT IS RACISM?</a:t>
            </a:r>
          </a:p>
          <a:p>
            <a:pPr marL="0" indent="0">
              <a:buNone/>
            </a:pPr>
            <a:r>
              <a:rPr lang="en-US" i="1" dirty="0">
                <a:solidFill>
                  <a:srgbClr val="333333"/>
                </a:solidFill>
                <a:latin typeface="Lato"/>
              </a:rPr>
              <a:t>"Racism is a system of structuring opportunity and assigning value based on the social interpretation of how one looks (which is what we call "race"), that unfairly disadvantages some individuals and communities, unfairly advantages other individuals and communities, and saps the strength of the whole society through the waste of human resources.“</a:t>
            </a:r>
          </a:p>
          <a:p>
            <a:pPr marL="0" indent="0">
              <a:buNone/>
            </a:pPr>
            <a:br>
              <a:rPr lang="en-US" i="1" dirty="0">
                <a:solidFill>
                  <a:srgbClr val="333333"/>
                </a:solidFill>
                <a:latin typeface="Lato"/>
              </a:rPr>
            </a:br>
            <a:r>
              <a:rPr lang="en-US" i="1" dirty="0">
                <a:solidFill>
                  <a:srgbClr val="333333"/>
                </a:solidFill>
                <a:latin typeface="Lato"/>
              </a:rPr>
              <a:t>-- APHA Past-President </a:t>
            </a:r>
            <a:r>
              <a:rPr lang="en-US" i="1" dirty="0" err="1">
                <a:solidFill>
                  <a:srgbClr val="333333"/>
                </a:solidFill>
                <a:latin typeface="Lato"/>
              </a:rPr>
              <a:t>Camara</a:t>
            </a:r>
            <a:r>
              <a:rPr lang="en-US" i="1" dirty="0">
                <a:solidFill>
                  <a:srgbClr val="333333"/>
                </a:solidFill>
                <a:latin typeface="Lato"/>
              </a:rPr>
              <a:t> Phyllis Jones, MD, MPH, PhD</a:t>
            </a:r>
            <a:endParaRPr lang="en-US" dirty="0">
              <a:solidFill>
                <a:srgbClr val="333333"/>
              </a:solidFill>
              <a:latin typeface="Lato"/>
            </a:endParaRPr>
          </a:p>
          <a:p>
            <a:endParaRPr lang="en-US" dirty="0"/>
          </a:p>
        </p:txBody>
      </p:sp>
    </p:spTree>
    <p:extLst>
      <p:ext uri="{BB962C8B-B14F-4D97-AF65-F5344CB8AC3E}">
        <p14:creationId xmlns:p14="http://schemas.microsoft.com/office/powerpoint/2010/main" val="7740475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lstStyle/>
          <a:p>
            <a:pPr lvl="0"/>
            <a:r>
              <a:rPr lang="en-US" dirty="0">
                <a:solidFill>
                  <a:prstClr val="black"/>
                </a:solidFill>
              </a:rPr>
              <a:t>Weekly Task Force briefings (1 hour) – Thursdays 1:00 -2:00 pm throughout pandemic</a:t>
            </a:r>
          </a:p>
          <a:p>
            <a:pPr lvl="0"/>
            <a:r>
              <a:rPr lang="en-US" dirty="0">
                <a:solidFill>
                  <a:prstClr val="black"/>
                </a:solidFill>
              </a:rPr>
              <a:t>Targeted communication via website, social media, local outlets</a:t>
            </a:r>
          </a:p>
          <a:p>
            <a:pPr lvl="0"/>
            <a:r>
              <a:rPr lang="en-US" dirty="0">
                <a:solidFill>
                  <a:prstClr val="black"/>
                </a:solidFill>
              </a:rPr>
              <a:t>Questions and comment form on website</a:t>
            </a:r>
          </a:p>
          <a:p>
            <a:pPr lvl="0"/>
            <a:r>
              <a:rPr lang="en-US" dirty="0">
                <a:solidFill>
                  <a:prstClr val="black"/>
                </a:solidFill>
              </a:rPr>
              <a:t>Health Equity Trainings</a:t>
            </a:r>
          </a:p>
          <a:p>
            <a:pPr lvl="0"/>
            <a:r>
              <a:rPr lang="en-US" dirty="0">
                <a:solidFill>
                  <a:prstClr val="black"/>
                </a:solidFill>
              </a:rPr>
              <a:t>Focus Groups</a:t>
            </a:r>
          </a:p>
          <a:p>
            <a:pPr lvl="0"/>
            <a:r>
              <a:rPr lang="en-US" dirty="0">
                <a:solidFill>
                  <a:prstClr val="black"/>
                </a:solidFill>
              </a:rPr>
              <a:t>Health Equity Advisory Committee</a:t>
            </a:r>
          </a:p>
          <a:p>
            <a:endParaRPr lang="en-US" dirty="0"/>
          </a:p>
        </p:txBody>
      </p:sp>
    </p:spTree>
    <p:extLst>
      <p:ext uri="{BB962C8B-B14F-4D97-AF65-F5344CB8AC3E}">
        <p14:creationId xmlns:p14="http://schemas.microsoft.com/office/powerpoint/2010/main" val="1003378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000" dirty="0"/>
              <a:t>Questions??</a:t>
            </a:r>
            <a:br>
              <a:rPr lang="en-US" sz="2000" dirty="0"/>
            </a:br>
            <a:r>
              <a:rPr lang="en-US" sz="2000" dirty="0"/>
              <a:t>Monique Anthony</a:t>
            </a:r>
            <a:br>
              <a:rPr lang="en-US" sz="2000" dirty="0"/>
            </a:br>
            <a:r>
              <a:rPr lang="en-US" sz="2000" dirty="0"/>
              <a:t>Director, Office of Minority Health &amp; Disparities Elimination  </a:t>
            </a:r>
            <a:br>
              <a:rPr lang="en-US" sz="2000" dirty="0"/>
            </a:br>
            <a:r>
              <a:rPr lang="en-US" sz="2000" dirty="0"/>
              <a:t>629-215-0642 or Monique.Anthony@tn.gov</a:t>
            </a:r>
            <a:br>
              <a:rPr lang="en-US" sz="2000" dirty="0"/>
            </a:br>
            <a:r>
              <a:rPr lang="en-US" sz="2000" dirty="0"/>
              <a:t>  </a:t>
            </a:r>
          </a:p>
        </p:txBody>
      </p:sp>
    </p:spTree>
    <p:extLst>
      <p:ext uri="{BB962C8B-B14F-4D97-AF65-F5344CB8AC3E}">
        <p14:creationId xmlns:p14="http://schemas.microsoft.com/office/powerpoint/2010/main" val="6057975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Black Lives Matter Protests Around the World">
            <a:hlinkClick r:id="" action="ppaction://media"/>
            <a:extLst>
              <a:ext uri="{FF2B5EF4-FFF2-40B4-BE49-F238E27FC236}">
                <a16:creationId xmlns:a16="http://schemas.microsoft.com/office/drawing/2014/main" id="{DF544FED-BAF9-4FC7-8957-FA69C195C14D}"/>
              </a:ext>
            </a:extLst>
          </p:cNvPr>
          <p:cNvPicPr>
            <a:picLocks noRot="1" noChangeAspect="1"/>
          </p:cNvPicPr>
          <p:nvPr>
            <a:videoFile r:link="rId1"/>
          </p:nvPr>
        </p:nvPicPr>
        <p:blipFill>
          <a:blip r:embed="rId3"/>
          <a:stretch>
            <a:fillRect/>
          </a:stretch>
        </p:blipFill>
        <p:spPr>
          <a:xfrm>
            <a:off x="361950" y="203597"/>
            <a:ext cx="11468100" cy="6450806"/>
          </a:xfrm>
          <a:prstGeom prst="rect">
            <a:avLst/>
          </a:prstGeom>
        </p:spPr>
      </p:pic>
    </p:spTree>
    <p:extLst>
      <p:ext uri="{BB962C8B-B14F-4D97-AF65-F5344CB8AC3E}">
        <p14:creationId xmlns:p14="http://schemas.microsoft.com/office/powerpoint/2010/main" val="343936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DA440-8A38-4A52-8341-73B4DF8DBD24}"/>
              </a:ext>
            </a:extLst>
          </p:cNvPr>
          <p:cNvSpPr>
            <a:spLocks noGrp="1"/>
          </p:cNvSpPr>
          <p:nvPr>
            <p:ph type="title"/>
          </p:nvPr>
        </p:nvSpPr>
        <p:spPr>
          <a:xfrm>
            <a:off x="0" y="2"/>
            <a:ext cx="5045378" cy="1128740"/>
          </a:xfrm>
          <a:solidFill>
            <a:schemeClr val="bg2"/>
          </a:solidFill>
        </p:spPr>
        <p:txBody>
          <a:bodyPr vert="horz" lIns="91440" tIns="45720" rIns="91440" bIns="45720" rtlCol="0" anchor="t">
            <a:normAutofit/>
          </a:bodyPr>
          <a:lstStyle/>
          <a:p>
            <a:pPr algn="ctr"/>
            <a:r>
              <a:rPr lang="en-US" sz="3600" b="1" kern="1200" dirty="0">
                <a:solidFill>
                  <a:schemeClr val="tx1"/>
                </a:solidFill>
                <a:latin typeface="+mj-lt"/>
                <a:ea typeface="+mj-ea"/>
                <a:cs typeface="+mj-cs"/>
              </a:rPr>
              <a:t>Think Tank </a:t>
            </a:r>
            <a:br>
              <a:rPr lang="en-US" sz="3600" b="1" dirty="0"/>
            </a:br>
            <a:r>
              <a:rPr lang="en-US" sz="3600" b="1" kern="1200" dirty="0">
                <a:solidFill>
                  <a:schemeClr val="tx1"/>
                </a:solidFill>
                <a:latin typeface="+mj-lt"/>
                <a:ea typeface="+mj-ea"/>
                <a:cs typeface="+mj-cs"/>
              </a:rPr>
              <a:t>Discussion Topics</a:t>
            </a:r>
          </a:p>
        </p:txBody>
      </p:sp>
      <p:grpSp>
        <p:nvGrpSpPr>
          <p:cNvPr id="23" name="Group 22">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4" name="Rectangle 2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E91D198-8AD7-4938-94B5-7D61667EA606}"/>
              </a:ext>
            </a:extLst>
          </p:cNvPr>
          <p:cNvSpPr>
            <a:spLocks noGrp="1"/>
          </p:cNvSpPr>
          <p:nvPr>
            <p:ph type="body" sz="half" idx="2"/>
          </p:nvPr>
        </p:nvSpPr>
        <p:spPr>
          <a:xfrm>
            <a:off x="470282" y="1179823"/>
            <a:ext cx="4337462" cy="3246789"/>
          </a:xfrm>
        </p:spPr>
        <p:txBody>
          <a:bodyPr vert="horz" lIns="91440" tIns="45720" rIns="91440" bIns="45720" rtlCol="0" anchor="t">
            <a:normAutofit/>
          </a:bodyPr>
          <a:lstStyle/>
          <a:p>
            <a:pPr marR="0">
              <a:spcBef>
                <a:spcPts val="0"/>
              </a:spcBef>
              <a:spcAft>
                <a:spcPts val="0"/>
              </a:spcAft>
            </a:pPr>
            <a:r>
              <a:rPr lang="en-US" sz="2000" b="1" dirty="0">
                <a:solidFill>
                  <a:schemeClr val="accent1"/>
                </a:solidFill>
                <a:effectLst/>
              </a:rPr>
              <a:t>ALLYSHIP</a:t>
            </a:r>
            <a:r>
              <a:rPr lang="en-US" sz="2000" dirty="0">
                <a:solidFill>
                  <a:schemeClr val="accent1"/>
                </a:solidFill>
                <a:effectLst/>
              </a:rPr>
              <a:t> </a:t>
            </a:r>
          </a:p>
          <a:p>
            <a:pPr marR="0">
              <a:spcBef>
                <a:spcPts val="0"/>
              </a:spcBef>
              <a:spcAft>
                <a:spcPts val="0"/>
              </a:spcAft>
            </a:pPr>
            <a:r>
              <a:rPr lang="en-US" sz="2000" dirty="0">
                <a:effectLst/>
              </a:rPr>
              <a:t>With Margaret Axelrod</a:t>
            </a:r>
            <a:endParaRPr lang="en-US" sz="2000" dirty="0"/>
          </a:p>
          <a:p>
            <a:pPr marL="0" marR="0" indent="-228600">
              <a:spcBef>
                <a:spcPts val="0"/>
              </a:spcBef>
              <a:spcAft>
                <a:spcPts val="0"/>
              </a:spcAft>
              <a:buFont typeface="Arial" panose="020B0604020202020204" pitchFamily="34" charset="0"/>
              <a:buChar char="•"/>
            </a:pPr>
            <a:endParaRPr lang="en-US" sz="2000" b="1" dirty="0">
              <a:effectLst/>
            </a:endParaRPr>
          </a:p>
          <a:p>
            <a:pPr>
              <a:spcBef>
                <a:spcPts val="0"/>
              </a:spcBef>
            </a:pPr>
            <a:r>
              <a:rPr lang="en-US" sz="2000" b="1" dirty="0">
                <a:solidFill>
                  <a:schemeClr val="accent1"/>
                </a:solidFill>
                <a:effectLst/>
              </a:rPr>
              <a:t>ANTIRACISM / UNDOING RACISM</a:t>
            </a:r>
            <a:r>
              <a:rPr lang="en-US" sz="2000" dirty="0">
                <a:solidFill>
                  <a:schemeClr val="accent1"/>
                </a:solidFill>
                <a:effectLst/>
              </a:rPr>
              <a:t> </a:t>
            </a:r>
          </a:p>
          <a:p>
            <a:pPr>
              <a:spcBef>
                <a:spcPts val="0"/>
              </a:spcBef>
            </a:pPr>
            <a:r>
              <a:rPr lang="en-US" sz="2000" dirty="0"/>
              <a:t>With</a:t>
            </a:r>
            <a:r>
              <a:rPr lang="en-US" sz="2000" dirty="0">
                <a:effectLst/>
              </a:rPr>
              <a:t> Chanda Dunn</a:t>
            </a:r>
          </a:p>
          <a:p>
            <a:pPr marL="0" marR="0" indent="-228600">
              <a:spcBef>
                <a:spcPts val="0"/>
              </a:spcBef>
              <a:spcAft>
                <a:spcPts val="0"/>
              </a:spcAft>
              <a:buFont typeface="Arial" panose="020B0604020202020204" pitchFamily="34" charset="0"/>
              <a:buChar char="•"/>
            </a:pPr>
            <a:endParaRPr lang="en-US" sz="2000" dirty="0">
              <a:effectLst/>
            </a:endParaRPr>
          </a:p>
          <a:p>
            <a:pPr marR="0">
              <a:spcBef>
                <a:spcPts val="0"/>
              </a:spcBef>
              <a:spcAft>
                <a:spcPts val="0"/>
              </a:spcAft>
            </a:pPr>
            <a:r>
              <a:rPr lang="en-US" sz="2000" b="1" dirty="0">
                <a:solidFill>
                  <a:schemeClr val="accent1"/>
                </a:solidFill>
                <a:effectLst/>
              </a:rPr>
              <a:t>HEALTH EQUITY IN PRACTICE</a:t>
            </a:r>
            <a:r>
              <a:rPr lang="en-US" sz="2000" dirty="0">
                <a:solidFill>
                  <a:schemeClr val="accent1"/>
                </a:solidFill>
                <a:effectLst/>
              </a:rPr>
              <a:t> </a:t>
            </a:r>
          </a:p>
          <a:p>
            <a:pPr marR="0">
              <a:spcBef>
                <a:spcPts val="0"/>
              </a:spcBef>
              <a:spcAft>
                <a:spcPts val="0"/>
              </a:spcAft>
            </a:pPr>
            <a:r>
              <a:rPr lang="en-US" sz="2000" dirty="0"/>
              <a:t>With</a:t>
            </a:r>
            <a:r>
              <a:rPr lang="en-US" sz="2000" dirty="0">
                <a:effectLst/>
              </a:rPr>
              <a:t> Jose Davila</a:t>
            </a:r>
          </a:p>
          <a:p>
            <a:pPr marR="0">
              <a:spcBef>
                <a:spcPts val="0"/>
              </a:spcBef>
              <a:spcAft>
                <a:spcPts val="0"/>
              </a:spcAft>
            </a:pPr>
            <a:endParaRPr lang="en-US" sz="2000" dirty="0">
              <a:effectLst/>
            </a:endParaRPr>
          </a:p>
          <a:p>
            <a:pPr marR="0">
              <a:spcBef>
                <a:spcPts val="0"/>
              </a:spcBef>
              <a:spcAft>
                <a:spcPts val="0"/>
              </a:spcAft>
            </a:pPr>
            <a:r>
              <a:rPr lang="en-US" sz="2000" b="1" dirty="0">
                <a:solidFill>
                  <a:schemeClr val="accent1"/>
                </a:solidFill>
                <a:effectLst/>
              </a:rPr>
              <a:t>PARTNERING FOR HEALTH EQUITY</a:t>
            </a:r>
            <a:r>
              <a:rPr lang="en-US" sz="2000" dirty="0">
                <a:solidFill>
                  <a:schemeClr val="accent1"/>
                </a:solidFill>
                <a:effectLst/>
              </a:rPr>
              <a:t> </a:t>
            </a:r>
          </a:p>
          <a:p>
            <a:pPr marR="0">
              <a:spcBef>
                <a:spcPts val="0"/>
              </a:spcBef>
              <a:spcAft>
                <a:spcPts val="0"/>
              </a:spcAft>
            </a:pPr>
            <a:r>
              <a:rPr lang="en-US" sz="2000" dirty="0">
                <a:effectLst/>
              </a:rPr>
              <a:t>With Jacquelyn Favours</a:t>
            </a:r>
          </a:p>
          <a:p>
            <a:pPr marL="0" indent="-228600">
              <a:buFont typeface="Arial" panose="020B0604020202020204" pitchFamily="34" charset="0"/>
              <a:buChar char="•"/>
            </a:pPr>
            <a:endParaRPr lang="en-US" sz="2000" dirty="0"/>
          </a:p>
        </p:txBody>
      </p:sp>
      <p:sp>
        <p:nvSpPr>
          <p:cNvPr id="16" name="Text Placeholder 4">
            <a:extLst>
              <a:ext uri="{FF2B5EF4-FFF2-40B4-BE49-F238E27FC236}">
                <a16:creationId xmlns:a16="http://schemas.microsoft.com/office/drawing/2014/main" id="{5A756007-FA69-461A-922A-BCE543DCBA92}"/>
              </a:ext>
            </a:extLst>
          </p:cNvPr>
          <p:cNvSpPr txBox="1">
            <a:spLocks/>
          </p:cNvSpPr>
          <p:nvPr/>
        </p:nvSpPr>
        <p:spPr>
          <a:xfrm>
            <a:off x="5785630" y="1403071"/>
            <a:ext cx="5256212" cy="46955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sz="1800" b="1" dirty="0"/>
              <a:t>PRESUME WELCOME, FEEL WELCOME.</a:t>
            </a:r>
          </a:p>
          <a:p>
            <a:pPr marL="742950" lvl="1" indent="-285750">
              <a:buFont typeface="Wingdings" panose="05000000000000000000" pitchFamily="2" charset="2"/>
              <a:buChar char="§"/>
            </a:pPr>
            <a:r>
              <a:rPr lang="en-US" sz="1800" dirty="0"/>
              <a:t>Voices, thoughts, ideas and experiences are welcome.</a:t>
            </a:r>
          </a:p>
          <a:p>
            <a:pPr marL="285750" indent="-285750">
              <a:buFont typeface="Wingdings" panose="05000000000000000000" pitchFamily="2" charset="2"/>
              <a:buChar char="Ø"/>
            </a:pPr>
            <a:r>
              <a:rPr lang="en-US" sz="1800" b="1" dirty="0"/>
              <a:t>COME TO THE CONVERSATION WITH SELF. </a:t>
            </a:r>
          </a:p>
          <a:p>
            <a:pPr marL="742950" lvl="1" indent="-285750">
              <a:buFont typeface="Wingdings" panose="05000000000000000000" pitchFamily="2" charset="2"/>
              <a:buChar char="§"/>
            </a:pPr>
            <a:r>
              <a:rPr lang="en-US" sz="1800" dirty="0"/>
              <a:t>Use mostly “I” statements. </a:t>
            </a:r>
          </a:p>
          <a:p>
            <a:pPr marL="285750" indent="-285750">
              <a:buFont typeface="Wingdings" panose="05000000000000000000" pitchFamily="2" charset="2"/>
              <a:buChar char="Ø"/>
            </a:pPr>
            <a:r>
              <a:rPr lang="en-US" sz="1800" b="1" dirty="0"/>
              <a:t>GENUINE FREEDOM IN SHARING. </a:t>
            </a:r>
          </a:p>
          <a:p>
            <a:pPr marL="742950" lvl="1" indent="-285750">
              <a:buFont typeface="Wingdings" panose="05000000000000000000" pitchFamily="2" charset="2"/>
              <a:buChar char="§"/>
            </a:pPr>
            <a:r>
              <a:rPr lang="en-US" sz="1800" dirty="0"/>
              <a:t>It’s okay to respectfully disagree. </a:t>
            </a:r>
          </a:p>
          <a:p>
            <a:pPr marL="285750" indent="-285750">
              <a:buFont typeface="Wingdings" panose="05000000000000000000" pitchFamily="2" charset="2"/>
              <a:buChar char="Ø"/>
            </a:pPr>
            <a:r>
              <a:rPr lang="en-US" sz="1800" b="1" dirty="0"/>
              <a:t>MAKE SPACE, TAKE SPACE. </a:t>
            </a:r>
          </a:p>
          <a:p>
            <a:pPr marL="742950" lvl="1" indent="-285750">
              <a:buFont typeface="Wingdings" panose="05000000000000000000" pitchFamily="2" charset="2"/>
              <a:buChar char="§"/>
            </a:pPr>
            <a:r>
              <a:rPr lang="en-US" sz="1800" dirty="0"/>
              <a:t>Allow space for others to engage, but also try not to just witness the conversation, engage!</a:t>
            </a:r>
          </a:p>
          <a:p>
            <a:pPr marL="285750" indent="-285750">
              <a:buFont typeface="Wingdings" panose="05000000000000000000" pitchFamily="2" charset="2"/>
              <a:buChar char="Ø"/>
            </a:pPr>
            <a:r>
              <a:rPr lang="en-US" sz="1800" b="1" dirty="0"/>
              <a:t>TURN TO WONDER. </a:t>
            </a:r>
          </a:p>
          <a:p>
            <a:pPr marL="742950" lvl="1" indent="-285750">
              <a:buFont typeface="Wingdings" panose="05000000000000000000" pitchFamily="2" charset="2"/>
              <a:buChar char="§"/>
            </a:pPr>
            <a:r>
              <a:rPr lang="en-US" sz="1800" dirty="0"/>
              <a:t>If things get difficult, turn to wonder – listen &amp; learn. </a:t>
            </a:r>
          </a:p>
        </p:txBody>
      </p:sp>
      <p:sp>
        <p:nvSpPr>
          <p:cNvPr id="18" name="TextBox 17">
            <a:extLst>
              <a:ext uri="{FF2B5EF4-FFF2-40B4-BE49-F238E27FC236}">
                <a16:creationId xmlns:a16="http://schemas.microsoft.com/office/drawing/2014/main" id="{C405F13F-BC2F-4409-97BC-0D9B578BFA3F}"/>
              </a:ext>
            </a:extLst>
          </p:cNvPr>
          <p:cNvSpPr txBox="1"/>
          <p:nvPr/>
        </p:nvSpPr>
        <p:spPr>
          <a:xfrm>
            <a:off x="5642543" y="759409"/>
            <a:ext cx="5542387" cy="369332"/>
          </a:xfrm>
          <a:prstGeom prst="rect">
            <a:avLst/>
          </a:prstGeom>
          <a:solidFill>
            <a:schemeClr val="bg2"/>
          </a:solidFill>
        </p:spPr>
        <p:txBody>
          <a:bodyPr wrap="square" rtlCol="0">
            <a:spAutoFit/>
          </a:bodyPr>
          <a:lstStyle/>
          <a:p>
            <a:pPr algn="ctr"/>
            <a:r>
              <a:rPr lang="en-US" dirty="0"/>
              <a:t>DISCUSSION SHARING AGREEMENTS</a:t>
            </a:r>
          </a:p>
        </p:txBody>
      </p:sp>
      <p:pic>
        <p:nvPicPr>
          <p:cNvPr id="22" name="Graphic 21" descr="Online meeting">
            <a:extLst>
              <a:ext uri="{FF2B5EF4-FFF2-40B4-BE49-F238E27FC236}">
                <a16:creationId xmlns:a16="http://schemas.microsoft.com/office/drawing/2014/main" id="{41A577B7-0564-4B11-A114-8808918C26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4304" y="4539279"/>
            <a:ext cx="2009417" cy="2009417"/>
          </a:xfrm>
          <a:prstGeom prst="rect">
            <a:avLst/>
          </a:prstGeom>
        </p:spPr>
      </p:pic>
    </p:spTree>
    <p:extLst>
      <p:ext uri="{BB962C8B-B14F-4D97-AF65-F5344CB8AC3E}">
        <p14:creationId xmlns:p14="http://schemas.microsoft.com/office/powerpoint/2010/main" val="3004929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6B97-205D-4000-91E0-D9F4ED3F40AA}"/>
              </a:ext>
            </a:extLst>
          </p:cNvPr>
          <p:cNvSpPr>
            <a:spLocks noGrp="1"/>
          </p:cNvSpPr>
          <p:nvPr>
            <p:ph type="title"/>
          </p:nvPr>
        </p:nvSpPr>
        <p:spPr/>
        <p:txBody>
          <a:bodyPr/>
          <a:lstStyle/>
          <a:p>
            <a:pPr algn="ctr"/>
            <a:r>
              <a:rPr lang="en-US" b="1" i="1" dirty="0">
                <a:solidFill>
                  <a:schemeClr val="bg2">
                    <a:lumMod val="75000"/>
                  </a:schemeClr>
                </a:solidFill>
                <a:latin typeface="Bebas Neue Book" panose="00000500000000000000" pitchFamily="50" charset="0"/>
              </a:rPr>
              <a:t>Thank you to our Silver sponsors!</a:t>
            </a:r>
            <a:endParaRPr lang="en-US" b="1" i="1" dirty="0">
              <a:solidFill>
                <a:schemeClr val="bg2">
                  <a:lumMod val="75000"/>
                </a:schemeClr>
              </a:solidFill>
            </a:endParaRPr>
          </a:p>
        </p:txBody>
      </p:sp>
      <p:pic>
        <p:nvPicPr>
          <p:cNvPr id="4" name="Picture 3">
            <a:extLst>
              <a:ext uri="{FF2B5EF4-FFF2-40B4-BE49-F238E27FC236}">
                <a16:creationId xmlns:a16="http://schemas.microsoft.com/office/drawing/2014/main" id="{158E915B-EC78-4B41-83EB-12D245769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16" y="1587843"/>
            <a:ext cx="3486961" cy="3001596"/>
          </a:xfrm>
          <a:prstGeom prst="rect">
            <a:avLst/>
          </a:prstGeom>
        </p:spPr>
      </p:pic>
      <p:sp>
        <p:nvSpPr>
          <p:cNvPr id="6" name="TextBox 5">
            <a:extLst>
              <a:ext uri="{FF2B5EF4-FFF2-40B4-BE49-F238E27FC236}">
                <a16:creationId xmlns:a16="http://schemas.microsoft.com/office/drawing/2014/main" id="{A44DB092-0412-4111-8393-E7005EA61534}"/>
              </a:ext>
            </a:extLst>
          </p:cNvPr>
          <p:cNvSpPr txBox="1"/>
          <p:nvPr/>
        </p:nvSpPr>
        <p:spPr>
          <a:xfrm>
            <a:off x="370703" y="5436756"/>
            <a:ext cx="1158445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lumMod val="65000"/>
                    <a:lumOff val="35000"/>
                  </a:prstClr>
                </a:solidFill>
                <a:effectLst/>
                <a:uLnTx/>
                <a:uFillTx/>
                <a:latin typeface="Baskerville Old Face" panose="02020602080505020303" pitchFamily="18" charset="0"/>
                <a:ea typeface="Times New Roman" panose="02020603050405020304" pitchFamily="18" charset="0"/>
                <a:cs typeface="+mn-cs"/>
              </a:rPr>
              <a:t>Peacemaking Committee of the Presbytery of East Tennessee</a:t>
            </a:r>
            <a:endParaRPr kumimoji="0" lang="en-US" sz="3600" b="1" i="1" u="none" strike="noStrike" kern="1200" cap="none" spc="0" normalizeH="0" baseline="0" noProof="0" dirty="0">
              <a:ln>
                <a:noFill/>
              </a:ln>
              <a:solidFill>
                <a:prstClr val="black">
                  <a:lumMod val="65000"/>
                  <a:lumOff val="35000"/>
                </a:prstClr>
              </a:solidFill>
              <a:effectLst/>
              <a:uLnTx/>
              <a:uFillTx/>
              <a:latin typeface="Baskerville Old Face" panose="02020602080505020303" pitchFamily="18" charset="0"/>
              <a:ea typeface="+mn-ea"/>
              <a:cs typeface="+mn-cs"/>
            </a:endParaRPr>
          </a:p>
        </p:txBody>
      </p:sp>
      <p:sp>
        <p:nvSpPr>
          <p:cNvPr id="8" name="TextBox 7">
            <a:extLst>
              <a:ext uri="{FF2B5EF4-FFF2-40B4-BE49-F238E27FC236}">
                <a16:creationId xmlns:a16="http://schemas.microsoft.com/office/drawing/2014/main" id="{D3B0691E-B97D-4ADB-832A-03A10DCF4EDC}"/>
              </a:ext>
            </a:extLst>
          </p:cNvPr>
          <p:cNvSpPr txBox="1"/>
          <p:nvPr/>
        </p:nvSpPr>
        <p:spPr>
          <a:xfrm>
            <a:off x="4422017" y="2277892"/>
            <a:ext cx="745339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5B9BD5">
                    <a:lumMod val="75000"/>
                  </a:srgbClr>
                </a:solidFill>
                <a:effectLst/>
                <a:uLnTx/>
                <a:uFillTx/>
                <a:latin typeface="Baskerville Old Face" panose="02020602080505020303" pitchFamily="18" charset="0"/>
                <a:ea typeface="Times New Roman" panose="02020603050405020304" pitchFamily="18" charset="0"/>
                <a:cs typeface="+mn-cs"/>
              </a:rPr>
              <a:t>Knoxville Local Organizing Group, THCC</a:t>
            </a:r>
            <a:endParaRPr kumimoji="0" lang="en-US" sz="3600" b="1" i="1" u="none" strike="noStrike" kern="1200" cap="none" spc="0" normalizeH="0" baseline="0" noProof="0" dirty="0">
              <a:ln>
                <a:noFill/>
              </a:ln>
              <a:solidFill>
                <a:srgbClr val="5B9BD5">
                  <a:lumMod val="75000"/>
                </a:srgbClr>
              </a:solidFill>
              <a:effectLst/>
              <a:uLnTx/>
              <a:uFillTx/>
              <a:latin typeface="Baskerville Old Face" panose="02020602080505020303" pitchFamily="18" charset="0"/>
              <a:ea typeface="+mn-ea"/>
              <a:cs typeface="+mn-cs"/>
            </a:endParaRPr>
          </a:p>
        </p:txBody>
      </p:sp>
      <p:sp>
        <p:nvSpPr>
          <p:cNvPr id="10" name="TextBox 9">
            <a:extLst>
              <a:ext uri="{FF2B5EF4-FFF2-40B4-BE49-F238E27FC236}">
                <a16:creationId xmlns:a16="http://schemas.microsoft.com/office/drawing/2014/main" id="{494C9314-C492-4587-A7F7-CC564177CA07}"/>
              </a:ext>
            </a:extLst>
          </p:cNvPr>
          <p:cNvSpPr txBox="1"/>
          <p:nvPr/>
        </p:nvSpPr>
        <p:spPr>
          <a:xfrm>
            <a:off x="6513570" y="3857324"/>
            <a:ext cx="434184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ED7D31">
                    <a:lumMod val="75000"/>
                  </a:srgbClr>
                </a:solidFill>
                <a:effectLst/>
                <a:uLnTx/>
                <a:uFillTx/>
                <a:latin typeface="Baskerville Old Face" panose="02020602080505020303" pitchFamily="18" charset="0"/>
                <a:ea typeface="Times New Roman" panose="02020603050405020304" pitchFamily="18" charset="0"/>
                <a:cs typeface="+mn-cs"/>
              </a:rPr>
              <a:t>Barbara Reynolds</a:t>
            </a:r>
            <a:endParaRPr kumimoji="0" lang="en-US" sz="3600" b="1" i="1" u="none" strike="noStrike" kern="1200" cap="none" spc="0" normalizeH="0" baseline="0" noProof="0" dirty="0">
              <a:ln>
                <a:noFill/>
              </a:ln>
              <a:solidFill>
                <a:srgbClr val="ED7D31">
                  <a:lumMod val="75000"/>
                </a:srgbClr>
              </a:solidFill>
              <a:effectLst/>
              <a:uLnTx/>
              <a:uFillTx/>
              <a:latin typeface="Baskerville Old Face" panose="02020602080505020303" pitchFamily="18" charset="0"/>
              <a:ea typeface="+mn-ea"/>
              <a:cs typeface="+mn-cs"/>
            </a:endParaRPr>
          </a:p>
        </p:txBody>
      </p:sp>
      <p:pic>
        <p:nvPicPr>
          <p:cNvPr id="3" name="Picture 2">
            <a:extLst>
              <a:ext uri="{FF2B5EF4-FFF2-40B4-BE49-F238E27FC236}">
                <a16:creationId xmlns:a16="http://schemas.microsoft.com/office/drawing/2014/main" id="{7F662A81-BB3C-46A1-B5E0-D7FF4D725B13}"/>
              </a:ext>
            </a:extLst>
          </p:cNvPr>
          <p:cNvPicPr>
            <a:picLocks noChangeAspect="1"/>
          </p:cNvPicPr>
          <p:nvPr/>
        </p:nvPicPr>
        <p:blipFill>
          <a:blip r:embed="rId4"/>
          <a:stretch>
            <a:fillRect/>
          </a:stretch>
        </p:blipFill>
        <p:spPr>
          <a:xfrm>
            <a:off x="0" y="6420341"/>
            <a:ext cx="963555" cy="437659"/>
          </a:xfrm>
          <a:prstGeom prst="rect">
            <a:avLst/>
          </a:prstGeom>
        </p:spPr>
      </p:pic>
    </p:spTree>
    <p:extLst>
      <p:ext uri="{BB962C8B-B14F-4D97-AF65-F5344CB8AC3E}">
        <p14:creationId xmlns:p14="http://schemas.microsoft.com/office/powerpoint/2010/main" val="3285746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00">
        <p159:morph option="byObject"/>
      </p:transition>
    </mc:Choice>
    <mc:Fallback xmlns="">
      <p:transition spd="slow" advClick="0" advTm="12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99D150-B27C-4BC9-AD4D-E8DDA25F9F71}"/>
              </a:ext>
            </a:extLst>
          </p:cNvPr>
          <p:cNvSpPr>
            <a:spLocks noGrp="1"/>
          </p:cNvSpPr>
          <p:nvPr>
            <p:ph type="title"/>
          </p:nvPr>
        </p:nvSpPr>
        <p:spPr>
          <a:xfrm>
            <a:off x="429768" y="411480"/>
            <a:ext cx="11201400" cy="1106424"/>
          </a:xfrm>
        </p:spPr>
        <p:txBody>
          <a:bodyPr>
            <a:normAutofit/>
          </a:bodyPr>
          <a:lstStyle/>
          <a:p>
            <a:r>
              <a:rPr lang="en-US" sz="3600" b="1" dirty="0"/>
              <a:t>State &amp; Federal General Election Day is November 3</a:t>
            </a:r>
            <a:r>
              <a:rPr lang="en-US" sz="3600" b="1" baseline="30000" dirty="0"/>
              <a:t>rd</a:t>
            </a:r>
            <a:r>
              <a:rPr lang="en-US" sz="3600" b="1" dirty="0"/>
              <a:t>!</a:t>
            </a:r>
            <a:endParaRPr lang="en-US" sz="3600" b="1"/>
          </a:p>
        </p:txBody>
      </p:sp>
      <p:sp>
        <p:nvSpPr>
          <p:cNvPr id="21" name="Rectangle 20">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close up of a sign&#10;&#10;Description automatically generated">
            <a:extLst>
              <a:ext uri="{FF2B5EF4-FFF2-40B4-BE49-F238E27FC236}">
                <a16:creationId xmlns:a16="http://schemas.microsoft.com/office/drawing/2014/main" id="{A2F3D36D-0FEB-4E22-94FD-72607868C298}"/>
              </a:ext>
            </a:extLst>
          </p:cNvPr>
          <p:cNvPicPr>
            <a:picLocks noChangeAspect="1"/>
          </p:cNvPicPr>
          <p:nvPr/>
        </p:nvPicPr>
        <p:blipFill rotWithShape="1">
          <a:blip r:embed="rId2">
            <a:extLst>
              <a:ext uri="{28A0092B-C50C-407E-A947-70E740481C1C}">
                <a14:useLocalDpi xmlns:a14="http://schemas.microsoft.com/office/drawing/2010/main" val="0"/>
              </a:ext>
            </a:extLst>
          </a:blip>
          <a:srcRect l="996"/>
          <a:stretch/>
        </p:blipFill>
        <p:spPr>
          <a:xfrm>
            <a:off x="429768" y="1721922"/>
            <a:ext cx="6704891" cy="4520559"/>
          </a:xfrm>
          <a:prstGeom prst="rect">
            <a:avLst/>
          </a:prstGeom>
        </p:spPr>
      </p:pic>
      <p:sp useBgFill="1">
        <p:nvSpPr>
          <p:cNvPr id="23" name="Rectangle 22">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D6F3B379-6D5B-4BB4-AA82-CEF61B88F587}"/>
              </a:ext>
            </a:extLst>
          </p:cNvPr>
          <p:cNvSpPr>
            <a:spLocks noGrp="1"/>
          </p:cNvSpPr>
          <p:nvPr>
            <p:ph idx="1"/>
          </p:nvPr>
        </p:nvSpPr>
        <p:spPr>
          <a:xfrm>
            <a:off x="7938752" y="2020824"/>
            <a:ext cx="3455097" cy="3959352"/>
          </a:xfrm>
        </p:spPr>
        <p:txBody>
          <a:bodyPr anchor="ctr">
            <a:normAutofit/>
          </a:bodyPr>
          <a:lstStyle/>
          <a:p>
            <a:pPr marL="0" indent="0">
              <a:buNone/>
            </a:pPr>
            <a:r>
              <a:rPr lang="en-US" sz="2000" b="1" dirty="0"/>
              <a:t>EARLY VOTING</a:t>
            </a:r>
          </a:p>
          <a:p>
            <a:pPr>
              <a:buFont typeface="Wingdings" panose="05000000000000000000" pitchFamily="2" charset="2"/>
              <a:buChar char="ü"/>
            </a:pPr>
            <a:r>
              <a:rPr lang="en-US" sz="1800" b="1" dirty="0"/>
              <a:t>Early Voting | </a:t>
            </a:r>
            <a:r>
              <a:rPr lang="en-US" sz="1800" dirty="0"/>
              <a:t>Wednesday, October 14 – Thursday, October 29, 2020</a:t>
            </a:r>
          </a:p>
          <a:p>
            <a:pPr marL="0" indent="0">
              <a:buNone/>
            </a:pPr>
            <a:endParaRPr lang="en-US" sz="1800" dirty="0"/>
          </a:p>
          <a:p>
            <a:pPr>
              <a:buFont typeface="Wingdings" panose="05000000000000000000" pitchFamily="2" charset="2"/>
              <a:buChar char="ü"/>
            </a:pPr>
            <a:r>
              <a:rPr lang="en-US" sz="2000" b="1" dirty="0"/>
              <a:t>Absentee (Mail-In) Ballot</a:t>
            </a:r>
            <a:r>
              <a:rPr lang="en-US" sz="1800" b="1" dirty="0"/>
              <a:t> </a:t>
            </a:r>
            <a:r>
              <a:rPr lang="en-US" sz="1800" dirty="0"/>
              <a:t>Request Deadline Tuesday, October 27, 2020</a:t>
            </a:r>
          </a:p>
          <a:p>
            <a:pPr>
              <a:buFont typeface="Wingdings" panose="05000000000000000000" pitchFamily="2" charset="2"/>
              <a:buChar char="ü"/>
            </a:pPr>
            <a:endParaRPr lang="en-US" sz="1800" dirty="0"/>
          </a:p>
          <a:p>
            <a:pPr>
              <a:buFont typeface="Wingdings" panose="05000000000000000000" pitchFamily="2" charset="2"/>
              <a:buChar char="ü"/>
            </a:pPr>
            <a:r>
              <a:rPr lang="en-US" sz="2000" b="1" dirty="0"/>
              <a:t>Election Day </a:t>
            </a:r>
            <a:r>
              <a:rPr lang="en-US" sz="1800" b="1" dirty="0"/>
              <a:t>– </a:t>
            </a:r>
            <a:r>
              <a:rPr lang="en-US" sz="1800" dirty="0"/>
              <a:t>November 3</a:t>
            </a:r>
            <a:r>
              <a:rPr lang="en-US" sz="1800" baseline="30000" dirty="0"/>
              <a:t>rd</a:t>
            </a:r>
            <a:endParaRPr lang="en-US" sz="1800" dirty="0"/>
          </a:p>
        </p:txBody>
      </p:sp>
      <p:pic>
        <p:nvPicPr>
          <p:cNvPr id="8" name="Picture 7">
            <a:extLst>
              <a:ext uri="{FF2B5EF4-FFF2-40B4-BE49-F238E27FC236}">
                <a16:creationId xmlns:a16="http://schemas.microsoft.com/office/drawing/2014/main" id="{2DE2F588-410F-4C33-987E-21F325AEEF89}"/>
              </a:ext>
            </a:extLst>
          </p:cNvPr>
          <p:cNvPicPr>
            <a:picLocks noChangeAspect="1"/>
          </p:cNvPicPr>
          <p:nvPr/>
        </p:nvPicPr>
        <p:blipFill>
          <a:blip r:embed="rId3"/>
          <a:stretch>
            <a:fillRect/>
          </a:stretch>
        </p:blipFill>
        <p:spPr>
          <a:xfrm>
            <a:off x="11159314" y="6336745"/>
            <a:ext cx="943708" cy="426991"/>
          </a:xfrm>
          <a:prstGeom prst="rect">
            <a:avLst/>
          </a:prstGeom>
        </p:spPr>
      </p:pic>
    </p:spTree>
    <p:extLst>
      <p:ext uri="{BB962C8B-B14F-4D97-AF65-F5344CB8AC3E}">
        <p14:creationId xmlns:p14="http://schemas.microsoft.com/office/powerpoint/2010/main" val="17858032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4" name="Rectangle 13">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8340CE3-0DDC-4F1C-A5A1-F88767FBE6ED}"/>
              </a:ext>
            </a:extLst>
          </p:cNvPr>
          <p:cNvPicPr>
            <a:picLocks noChangeAspect="1"/>
          </p:cNvPicPr>
          <p:nvPr/>
        </p:nvPicPr>
        <p:blipFill rotWithShape="1">
          <a:blip r:embed="rId2">
            <a:extLst>
              <a:ext uri="{28A0092B-C50C-407E-A947-70E740481C1C}">
                <a14:useLocalDpi xmlns:a14="http://schemas.microsoft.com/office/drawing/2010/main" val="0"/>
              </a:ext>
            </a:extLst>
          </a:blip>
          <a:srcRect r="8173" b="-1"/>
          <a:stretch/>
        </p:blipFill>
        <p:spPr>
          <a:xfrm>
            <a:off x="838200" y="704765"/>
            <a:ext cx="10628376" cy="5440003"/>
          </a:xfrm>
          <a:prstGeom prst="rect">
            <a:avLst/>
          </a:prstGeom>
        </p:spPr>
      </p:pic>
    </p:spTree>
    <p:extLst>
      <p:ext uri="{BB962C8B-B14F-4D97-AF65-F5344CB8AC3E}">
        <p14:creationId xmlns:p14="http://schemas.microsoft.com/office/powerpoint/2010/main" val="333584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3815AF-97E4-4B3F-B0BF-9ADD4799B4DC}"/>
              </a:ext>
            </a:extLst>
          </p:cNvPr>
          <p:cNvPicPr>
            <a:picLocks noChangeAspect="1"/>
          </p:cNvPicPr>
          <p:nvPr/>
        </p:nvPicPr>
        <p:blipFill rotWithShape="1">
          <a:blip r:embed="rId3">
            <a:extLst>
              <a:ext uri="{28A0092B-C50C-407E-A947-70E740481C1C}">
                <a14:useLocalDpi xmlns:a14="http://schemas.microsoft.com/office/drawing/2010/main" val="0"/>
              </a:ext>
            </a:extLst>
          </a:blip>
          <a:srcRect l="476" t="4863" r="-476" b="20137"/>
          <a:stretch/>
        </p:blipFill>
        <p:spPr>
          <a:xfrm>
            <a:off x="4174051" y="891796"/>
            <a:ext cx="2560320" cy="2560320"/>
          </a:xfrm>
          <a:prstGeom prst="rect">
            <a:avLst/>
          </a:prstGeom>
        </p:spPr>
      </p:pic>
      <p:pic>
        <p:nvPicPr>
          <p:cNvPr id="8" name="Picture 7">
            <a:extLst>
              <a:ext uri="{FF2B5EF4-FFF2-40B4-BE49-F238E27FC236}">
                <a16:creationId xmlns:a16="http://schemas.microsoft.com/office/drawing/2014/main" id="{81DBD141-A738-40A5-89FD-300519AFA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608" y="891796"/>
            <a:ext cx="2560320" cy="2560320"/>
          </a:xfrm>
          <a:prstGeom prst="rect">
            <a:avLst/>
          </a:prstGeom>
        </p:spPr>
      </p:pic>
      <p:pic>
        <p:nvPicPr>
          <p:cNvPr id="10" name="Picture 9">
            <a:extLst>
              <a:ext uri="{FF2B5EF4-FFF2-40B4-BE49-F238E27FC236}">
                <a16:creationId xmlns:a16="http://schemas.microsoft.com/office/drawing/2014/main" id="{0448B09D-D506-4393-8678-4D7EB73A74B3}"/>
              </a:ext>
            </a:extLst>
          </p:cNvPr>
          <p:cNvPicPr>
            <a:picLocks noChangeAspect="1"/>
          </p:cNvPicPr>
          <p:nvPr/>
        </p:nvPicPr>
        <p:blipFill rotWithShape="1">
          <a:blip r:embed="rId5">
            <a:extLst>
              <a:ext uri="{28A0092B-C50C-407E-A947-70E740481C1C}">
                <a14:useLocalDpi xmlns:a14="http://schemas.microsoft.com/office/drawing/2010/main" val="0"/>
              </a:ext>
            </a:extLst>
          </a:blip>
          <a:srcRect t="6573" b="17641"/>
          <a:stretch/>
        </p:blipFill>
        <p:spPr>
          <a:xfrm>
            <a:off x="2453654" y="4282933"/>
            <a:ext cx="2560320" cy="2560320"/>
          </a:xfrm>
          <a:prstGeom prst="rect">
            <a:avLst/>
          </a:prstGeom>
        </p:spPr>
      </p:pic>
      <p:pic>
        <p:nvPicPr>
          <p:cNvPr id="12" name="Picture 11">
            <a:extLst>
              <a:ext uri="{FF2B5EF4-FFF2-40B4-BE49-F238E27FC236}">
                <a16:creationId xmlns:a16="http://schemas.microsoft.com/office/drawing/2014/main" id="{4ADB7193-7B7A-4DCF-82EC-77561A1563D8}"/>
              </a:ext>
            </a:extLst>
          </p:cNvPr>
          <p:cNvPicPr>
            <a:picLocks noChangeAspect="1"/>
          </p:cNvPicPr>
          <p:nvPr/>
        </p:nvPicPr>
        <p:blipFill rotWithShape="1">
          <a:blip r:embed="rId6">
            <a:extLst>
              <a:ext uri="{28A0092B-C50C-407E-A947-70E740481C1C}">
                <a14:useLocalDpi xmlns:a14="http://schemas.microsoft.com/office/drawing/2010/main" val="0"/>
              </a:ext>
            </a:extLst>
          </a:blip>
          <a:srcRect l="-30" t="11529" r="30" b="21805"/>
          <a:stretch/>
        </p:blipFill>
        <p:spPr>
          <a:xfrm>
            <a:off x="1173494" y="891796"/>
            <a:ext cx="2560320" cy="2560320"/>
          </a:xfrm>
          <a:prstGeom prst="rect">
            <a:avLst/>
          </a:prstGeom>
        </p:spPr>
      </p:pic>
      <p:pic>
        <p:nvPicPr>
          <p:cNvPr id="14" name="Picture 13">
            <a:extLst>
              <a:ext uri="{FF2B5EF4-FFF2-40B4-BE49-F238E27FC236}">
                <a16:creationId xmlns:a16="http://schemas.microsoft.com/office/drawing/2014/main" id="{2AE89D6D-CC7C-4881-BFC3-AD5CBAC86390}"/>
              </a:ext>
            </a:extLst>
          </p:cNvPr>
          <p:cNvPicPr>
            <a:picLocks noChangeAspect="1"/>
          </p:cNvPicPr>
          <p:nvPr/>
        </p:nvPicPr>
        <p:blipFill rotWithShape="1">
          <a:blip r:embed="rId7">
            <a:extLst>
              <a:ext uri="{28A0092B-C50C-407E-A947-70E740481C1C}">
                <a14:useLocalDpi xmlns:a14="http://schemas.microsoft.com/office/drawing/2010/main" val="0"/>
              </a:ext>
            </a:extLst>
          </a:blip>
          <a:srcRect l="715" t="7912" r="-715" b="25527"/>
          <a:stretch/>
        </p:blipFill>
        <p:spPr>
          <a:xfrm>
            <a:off x="5687657" y="4282933"/>
            <a:ext cx="2560320" cy="2560320"/>
          </a:xfrm>
          <a:prstGeom prst="rect">
            <a:avLst/>
          </a:prstGeom>
        </p:spPr>
      </p:pic>
      <p:sp>
        <p:nvSpPr>
          <p:cNvPr id="16" name="TextBox 15">
            <a:extLst>
              <a:ext uri="{FF2B5EF4-FFF2-40B4-BE49-F238E27FC236}">
                <a16:creationId xmlns:a16="http://schemas.microsoft.com/office/drawing/2014/main" id="{15B30065-0D47-48BE-B977-E0EB3273E7FA}"/>
              </a:ext>
            </a:extLst>
          </p:cNvPr>
          <p:cNvSpPr txBox="1"/>
          <p:nvPr/>
        </p:nvSpPr>
        <p:spPr>
          <a:xfrm>
            <a:off x="1173494" y="3500370"/>
            <a:ext cx="256032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Mandy </a:t>
            </a:r>
            <a:r>
              <a:rPr kumimoji="0" lang="en-US" sz="1400" b="1" i="0" u="none" strike="noStrike" kern="1200" cap="none" spc="0" normalizeH="0" baseline="0" noProof="0" dirty="0" err="1">
                <a:ln>
                  <a:noFill/>
                </a:ln>
                <a:solidFill>
                  <a:prstClr val="white"/>
                </a:solidFill>
                <a:effectLst/>
                <a:uLnTx/>
                <a:uFillTx/>
                <a:latin typeface="Roboto"/>
                <a:ea typeface="+mn-ea"/>
                <a:cs typeface="+mn-cs"/>
              </a:rPr>
              <a:t>Pellegrin</a:t>
            </a:r>
            <a:b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400" b="0" i="0" u="none" strike="noStrike" kern="1200" cap="none" spc="0" normalizeH="0" baseline="0" noProof="0" dirty="0">
                <a:ln>
                  <a:noFill/>
                </a:ln>
                <a:solidFill>
                  <a:prstClr val="white"/>
                </a:solidFill>
                <a:effectLst/>
                <a:uLnTx/>
                <a:uFillTx/>
                <a:latin typeface="Roboto"/>
                <a:ea typeface="+mn-ea"/>
                <a:cs typeface="+mn-cs"/>
              </a:rPr>
              <a:t>Policy Director at the Sycamore Institute</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8" name="TextBox 17">
            <a:extLst>
              <a:ext uri="{FF2B5EF4-FFF2-40B4-BE49-F238E27FC236}">
                <a16:creationId xmlns:a16="http://schemas.microsoft.com/office/drawing/2014/main" id="{CDEF5498-2760-4A53-B372-9EE4594DCD9C}"/>
              </a:ext>
            </a:extLst>
          </p:cNvPr>
          <p:cNvSpPr txBox="1"/>
          <p:nvPr/>
        </p:nvSpPr>
        <p:spPr>
          <a:xfrm>
            <a:off x="4174051" y="3527682"/>
            <a:ext cx="256032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Steve </a:t>
            </a:r>
            <a:r>
              <a:rPr kumimoji="0" lang="en-US" sz="1400" b="1" i="0" u="none" strike="noStrike" kern="1200" cap="none" spc="0" normalizeH="0" baseline="0" noProof="0" dirty="0" err="1">
                <a:ln>
                  <a:noFill/>
                </a:ln>
                <a:solidFill>
                  <a:prstClr val="white"/>
                </a:solidFill>
                <a:effectLst/>
                <a:uLnTx/>
                <a:uFillTx/>
                <a:latin typeface="Roboto"/>
                <a:ea typeface="+mn-ea"/>
                <a:cs typeface="+mn-cs"/>
              </a:rPr>
              <a:t>Ebe</a:t>
            </a:r>
            <a:b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400" b="0" i="0" u="none" strike="noStrike" kern="1200" cap="none" spc="0" normalizeH="0" baseline="0" noProof="0" dirty="0">
                <a:ln>
                  <a:noFill/>
                </a:ln>
                <a:solidFill>
                  <a:prstClr val="white"/>
                </a:solidFill>
                <a:effectLst/>
                <a:uLnTx/>
                <a:uFillTx/>
                <a:latin typeface="Roboto"/>
                <a:ea typeface="+mn-ea"/>
                <a:cs typeface="+mn-cs"/>
              </a:rPr>
              <a:t>Musician, impacted by a surprise medical bill</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0" name="TextBox 19">
            <a:extLst>
              <a:ext uri="{FF2B5EF4-FFF2-40B4-BE49-F238E27FC236}">
                <a16:creationId xmlns:a16="http://schemas.microsoft.com/office/drawing/2014/main" id="{342B35FA-36AA-411B-8B49-B57A2D688CD8}"/>
              </a:ext>
            </a:extLst>
          </p:cNvPr>
          <p:cNvSpPr txBox="1"/>
          <p:nvPr/>
        </p:nvSpPr>
        <p:spPr>
          <a:xfrm>
            <a:off x="7174608" y="3500370"/>
            <a:ext cx="256032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Natasha Kumar, MPH</a:t>
            </a:r>
            <a:b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400" b="0" i="0" u="none" strike="noStrike" kern="1200" cap="none" spc="0" normalizeH="0" baseline="0" noProof="0" dirty="0">
                <a:ln>
                  <a:noFill/>
                </a:ln>
                <a:solidFill>
                  <a:prstClr val="white"/>
                </a:solidFill>
                <a:effectLst/>
                <a:uLnTx/>
                <a:uFillTx/>
                <a:latin typeface="Roboto"/>
                <a:ea typeface="+mn-ea"/>
                <a:cs typeface="+mn-cs"/>
              </a:rPr>
              <a:t>Health Policy Analyst at Families USA</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2" name="TextBox 21">
            <a:extLst>
              <a:ext uri="{FF2B5EF4-FFF2-40B4-BE49-F238E27FC236}">
                <a16:creationId xmlns:a16="http://schemas.microsoft.com/office/drawing/2014/main" id="{5ADC2B27-37F3-4D97-A139-5656820F5F5B}"/>
              </a:ext>
            </a:extLst>
          </p:cNvPr>
          <p:cNvSpPr txBox="1"/>
          <p:nvPr/>
        </p:nvSpPr>
        <p:spPr>
          <a:xfrm>
            <a:off x="538812" y="6160658"/>
            <a:ext cx="19340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Senator Bo Watson</a:t>
            </a:r>
            <a:b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400" b="0" i="0" u="none" strike="noStrike" kern="1200" cap="none" spc="0" normalizeH="0" baseline="0" noProof="0" dirty="0">
                <a:ln>
                  <a:noFill/>
                </a:ln>
                <a:solidFill>
                  <a:prstClr val="white"/>
                </a:solidFill>
                <a:effectLst/>
                <a:uLnTx/>
                <a:uFillTx/>
                <a:latin typeface="Roboto"/>
                <a:ea typeface="+mn-ea"/>
                <a:cs typeface="+mn-cs"/>
              </a:rPr>
              <a:t>R-Hixson</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4" name="TextBox 23">
            <a:extLst>
              <a:ext uri="{FF2B5EF4-FFF2-40B4-BE49-F238E27FC236}">
                <a16:creationId xmlns:a16="http://schemas.microsoft.com/office/drawing/2014/main" id="{19A92AED-A0F2-4C4F-A362-1887979689C1}"/>
              </a:ext>
            </a:extLst>
          </p:cNvPr>
          <p:cNvSpPr txBox="1"/>
          <p:nvPr/>
        </p:nvSpPr>
        <p:spPr>
          <a:xfrm>
            <a:off x="8247977" y="5563093"/>
            <a:ext cx="2201057"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Rachel </a:t>
            </a:r>
            <a:r>
              <a:rPr kumimoji="0" lang="en-US" sz="1400" b="1" i="0" u="none" strike="noStrike" kern="1200" cap="none" spc="0" normalizeH="0" baseline="0" noProof="0" dirty="0" err="1">
                <a:ln>
                  <a:noFill/>
                </a:ln>
                <a:solidFill>
                  <a:prstClr val="white"/>
                </a:solidFill>
                <a:effectLst/>
                <a:uLnTx/>
                <a:uFillTx/>
                <a:latin typeface="Roboto"/>
                <a:ea typeface="+mn-ea"/>
                <a:cs typeface="+mn-cs"/>
              </a:rPr>
              <a:t>Jrade</a:t>
            </a:r>
            <a:r>
              <a:rPr kumimoji="0" lang="en-US" sz="1400" b="1" i="0" u="none" strike="noStrike" kern="1200" cap="none" spc="0" normalizeH="0" baseline="0" noProof="0" dirty="0">
                <a:ln>
                  <a:noFill/>
                </a:ln>
                <a:solidFill>
                  <a:prstClr val="white"/>
                </a:solidFill>
                <a:effectLst/>
                <a:uLnTx/>
                <a:uFillTx/>
                <a:latin typeface="Roboto"/>
                <a:ea typeface="+mn-ea"/>
                <a:cs typeface="+mn-cs"/>
              </a:rPr>
              <a:t>-Rice,</a:t>
            </a:r>
            <a:r>
              <a:rPr kumimoji="0" lang="en-US" sz="1400" b="0" i="0" u="none" strike="noStrike" kern="1200" cap="none" spc="0" normalizeH="0" baseline="0" noProof="0" dirty="0">
                <a:ln>
                  <a:noFill/>
                </a:ln>
                <a:solidFill>
                  <a:prstClr val="white"/>
                </a:solidFill>
                <a:effectLst/>
                <a:uLnTx/>
                <a:uFillTx/>
                <a:latin typeface="Roboto"/>
                <a:ea typeface="+mn-ea"/>
                <a:cs typeface="+mn-cs"/>
              </a:rPr>
              <a:t> </a:t>
            </a:r>
            <a:r>
              <a:rPr kumimoji="0" lang="en-US" sz="1400" b="1" i="0" u="none" strike="noStrike" kern="1200" cap="none" spc="0" normalizeH="0" baseline="0" noProof="0" dirty="0">
                <a:ln>
                  <a:noFill/>
                </a:ln>
                <a:solidFill>
                  <a:prstClr val="white"/>
                </a:solidFill>
                <a:effectLst/>
                <a:uLnTx/>
                <a:uFillTx/>
                <a:latin typeface="Roboto"/>
                <a:ea typeface="+mn-ea"/>
                <a:cs typeface="+mn-cs"/>
              </a:rPr>
              <a:t>JD</a:t>
            </a:r>
            <a:r>
              <a:rPr kumimoji="0" lang="en-US" sz="1400" b="0" i="0" u="none" strike="noStrike" kern="1200" cap="none" spc="0" normalizeH="0" baseline="0" noProof="0" dirty="0">
                <a:ln>
                  <a:noFill/>
                </a:ln>
                <a:solidFill>
                  <a:prstClr val="white"/>
                </a:solidFill>
                <a:effectLst/>
                <a:uLnTx/>
                <a:uFillTx/>
                <a:latin typeface="Roboto"/>
                <a:ea typeface="+mn-ea"/>
                <a:cs typeface="+mn-cs"/>
              </a:rPr>
              <a:t> </a:t>
            </a:r>
            <a:br>
              <a:rPr kumimoji="0" lang="en-US" sz="1400" b="0" i="0" u="none" strike="noStrike" kern="1200" cap="none" spc="0" normalizeH="0" baseline="0" noProof="0" dirty="0">
                <a:ln>
                  <a:noFill/>
                </a:ln>
                <a:solidFill>
                  <a:prstClr val="white"/>
                </a:solidFill>
                <a:effectLst/>
                <a:uLnTx/>
                <a:uFillTx/>
                <a:latin typeface="Roboto"/>
                <a:ea typeface="+mn-ea"/>
                <a:cs typeface="+mn-cs"/>
              </a:rPr>
            </a:br>
            <a:r>
              <a:rPr kumimoji="0" lang="en-US" sz="1400" b="0" i="0" u="none" strike="noStrike" kern="1200" cap="none" spc="0" normalizeH="0" baseline="0" noProof="0" dirty="0">
                <a:ln>
                  <a:noFill/>
                </a:ln>
                <a:solidFill>
                  <a:prstClr val="white"/>
                </a:solidFill>
                <a:effectLst/>
                <a:uLnTx/>
                <a:uFillTx/>
                <a:latin typeface="Roboto"/>
                <a:ea typeface="+mn-ea"/>
                <a:cs typeface="+mn-cs"/>
              </a:rPr>
              <a:t>Assistant Commissioner, Tennessee Department of Commerce and Insurance</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6" name="TextBox 25">
            <a:extLst>
              <a:ext uri="{FF2B5EF4-FFF2-40B4-BE49-F238E27FC236}">
                <a16:creationId xmlns:a16="http://schemas.microsoft.com/office/drawing/2014/main" id="{4C98E95C-B40E-489E-9DA7-54F27FA0A5D0}"/>
              </a:ext>
            </a:extLst>
          </p:cNvPr>
          <p:cNvSpPr txBox="1"/>
          <p:nvPr/>
        </p:nvSpPr>
        <p:spPr>
          <a:xfrm>
            <a:off x="-167004" y="245555"/>
            <a:ext cx="1219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oboto"/>
                <a:ea typeface="+mn-ea"/>
                <a:cs typeface="+mn-cs"/>
              </a:rPr>
              <a:t>October 24</a:t>
            </a:r>
            <a:r>
              <a:rPr kumimoji="0" lang="en-US" sz="2400" b="1" i="0" u="none" strike="noStrike" kern="1200" cap="none" spc="0" normalizeH="0" baseline="30000" noProof="0" dirty="0">
                <a:ln>
                  <a:noFill/>
                </a:ln>
                <a:solidFill>
                  <a:prstClr val="white"/>
                </a:solidFill>
                <a:effectLst/>
                <a:uLnTx/>
                <a:uFillTx/>
                <a:latin typeface="Roboto"/>
                <a:ea typeface="+mn-ea"/>
                <a:cs typeface="+mn-cs"/>
              </a:rPr>
              <a:t>th </a:t>
            </a:r>
            <a:r>
              <a:rPr kumimoji="0" lang="en-US" sz="2400" b="1" i="1" u="none" strike="noStrike" kern="1200" cap="none" spc="0" normalizeH="0" baseline="0" noProof="0" dirty="0">
                <a:ln>
                  <a:noFill/>
                </a:ln>
                <a:solidFill>
                  <a:prstClr val="white"/>
                </a:solidFill>
                <a:effectLst/>
                <a:uLnTx/>
                <a:uFillTx/>
                <a:latin typeface="Roboto"/>
                <a:ea typeface="+mn-ea"/>
                <a:cs typeface="+mn-cs"/>
              </a:rPr>
              <a:t>No More Surprise Medical Bills! A campaign to end this practice</a:t>
            </a:r>
            <a:endPar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579316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1C2427-5302-4187-937B-256E169FB0FE}"/>
              </a:ext>
            </a:extLst>
          </p:cNvPr>
          <p:cNvSpPr>
            <a:spLocks noGrp="1"/>
          </p:cNvSpPr>
          <p:nvPr>
            <p:ph type="title"/>
          </p:nvPr>
        </p:nvSpPr>
        <p:spPr>
          <a:xfrm>
            <a:off x="4965430" y="629268"/>
            <a:ext cx="6586491" cy="1286160"/>
          </a:xfrm>
        </p:spPr>
        <p:txBody>
          <a:bodyPr anchor="b">
            <a:normAutofit fontScale="90000"/>
          </a:bodyPr>
          <a:lstStyle/>
          <a:p>
            <a:pPr algn="ctr"/>
            <a:r>
              <a:rPr lang="en-US" b="1" dirty="0"/>
              <a:t>Need Health Insurance? </a:t>
            </a:r>
            <a:br>
              <a:rPr lang="en-US" b="1" dirty="0"/>
            </a:br>
            <a:r>
              <a:rPr lang="en-US" b="1" dirty="0"/>
              <a:t>Open Enrollment starts Nov. 1</a:t>
            </a:r>
            <a:r>
              <a:rPr lang="en-US" b="1" baseline="30000" dirty="0"/>
              <a:t>st</a:t>
            </a:r>
            <a:r>
              <a:rPr lang="en-US" b="1" dirty="0"/>
              <a:t>! </a:t>
            </a:r>
          </a:p>
        </p:txBody>
      </p:sp>
      <p:sp>
        <p:nvSpPr>
          <p:cNvPr id="4" name="Content Placeholder 3">
            <a:extLst>
              <a:ext uri="{FF2B5EF4-FFF2-40B4-BE49-F238E27FC236}">
                <a16:creationId xmlns:a16="http://schemas.microsoft.com/office/drawing/2014/main" id="{74CB9739-803D-4927-A93E-D72D718E2ABB}"/>
              </a:ext>
            </a:extLst>
          </p:cNvPr>
          <p:cNvSpPr>
            <a:spLocks noGrp="1"/>
          </p:cNvSpPr>
          <p:nvPr>
            <p:ph idx="1"/>
          </p:nvPr>
        </p:nvSpPr>
        <p:spPr>
          <a:xfrm>
            <a:off x="4965431" y="2438400"/>
            <a:ext cx="6586489" cy="3785419"/>
          </a:xfrm>
        </p:spPr>
        <p:txBody>
          <a:bodyPr>
            <a:normAutofit/>
          </a:bodyPr>
          <a:lstStyle/>
          <a:p>
            <a:pPr>
              <a:buFont typeface="Wingdings" panose="05000000000000000000" pitchFamily="2" charset="2"/>
              <a:buChar char="ü"/>
            </a:pPr>
            <a:r>
              <a:rPr lang="en-US" sz="2400" dirty="0"/>
              <a:t>Nov. 1st - Dec. 15, free health insurance application assistance.</a:t>
            </a:r>
          </a:p>
          <a:p>
            <a:pPr>
              <a:buFont typeface="Wingdings" panose="05000000000000000000" pitchFamily="2" charset="2"/>
              <a:buChar char="ü"/>
            </a:pPr>
            <a:r>
              <a:rPr lang="en-US" sz="2400" dirty="0"/>
              <a:t>Call 844-644-5443.</a:t>
            </a:r>
          </a:p>
          <a:p>
            <a:pPr>
              <a:buFont typeface="Wingdings" panose="05000000000000000000" pitchFamily="2" charset="2"/>
              <a:buChar char="ü"/>
            </a:pPr>
            <a:r>
              <a:rPr lang="en-US" sz="2400" dirty="0"/>
              <a:t>Visit </a:t>
            </a:r>
            <a:r>
              <a:rPr lang="en-US" sz="2400" dirty="0">
                <a:hlinkClick r:id="rId2"/>
              </a:rPr>
              <a:t>www.insurealltn.com</a:t>
            </a:r>
            <a:r>
              <a:rPr lang="en-US" sz="2400" dirty="0"/>
              <a:t> for more details. </a:t>
            </a:r>
          </a:p>
          <a:p>
            <a:endParaRPr lang="en-US" sz="2000" dirty="0"/>
          </a:p>
          <a:p>
            <a:endParaRPr lang="en-US" sz="2000" dirty="0"/>
          </a:p>
        </p:txBody>
      </p:sp>
      <p:pic>
        <p:nvPicPr>
          <p:cNvPr id="5" name="Picture 4">
            <a:extLst>
              <a:ext uri="{FF2B5EF4-FFF2-40B4-BE49-F238E27FC236}">
                <a16:creationId xmlns:a16="http://schemas.microsoft.com/office/drawing/2014/main" id="{83A2C22A-DE53-4AA3-99DE-E5E30AC733B0}"/>
              </a:ext>
            </a:extLst>
          </p:cNvPr>
          <p:cNvPicPr>
            <a:picLocks noChangeAspect="1"/>
          </p:cNvPicPr>
          <p:nvPr/>
        </p:nvPicPr>
        <p:blipFill rotWithShape="1">
          <a:blip r:embed="rId3">
            <a:extLst>
              <a:ext uri="{28A0092B-C50C-407E-A947-70E740481C1C}">
                <a14:useLocalDpi xmlns:a14="http://schemas.microsoft.com/office/drawing/2010/main" val="0"/>
              </a:ext>
            </a:extLst>
          </a:blip>
          <a:srcRect t="991" b="1736"/>
          <a:stretch/>
        </p:blipFill>
        <p:spPr>
          <a:xfrm>
            <a:off x="0" y="-37652"/>
            <a:ext cx="4635571" cy="6910746"/>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1F93D"/>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DBF7990-2122-4718-9623-BE21E7B4F4F7}"/>
              </a:ext>
            </a:extLst>
          </p:cNvPr>
          <p:cNvPicPr>
            <a:picLocks noChangeAspect="1"/>
          </p:cNvPicPr>
          <p:nvPr/>
        </p:nvPicPr>
        <p:blipFill>
          <a:blip r:embed="rId4"/>
          <a:stretch>
            <a:fillRect/>
          </a:stretch>
        </p:blipFill>
        <p:spPr>
          <a:xfrm>
            <a:off x="10946500" y="6223819"/>
            <a:ext cx="1210839" cy="547857"/>
          </a:xfrm>
          <a:prstGeom prst="rect">
            <a:avLst/>
          </a:prstGeom>
        </p:spPr>
      </p:pic>
    </p:spTree>
    <p:extLst>
      <p:ext uri="{BB962C8B-B14F-4D97-AF65-F5344CB8AC3E}">
        <p14:creationId xmlns:p14="http://schemas.microsoft.com/office/powerpoint/2010/main" val="42673193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7" name="Straight Connector 3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5AE36A02-EB05-41DA-805B-692F8228A95B}"/>
              </a:ext>
            </a:extLst>
          </p:cNvPr>
          <p:cNvSpPr>
            <a:spLocks noGrp="1"/>
          </p:cNvSpPr>
          <p:nvPr>
            <p:ph type="title"/>
          </p:nvPr>
        </p:nvSpPr>
        <p:spPr>
          <a:xfrm>
            <a:off x="5172074" y="286603"/>
            <a:ext cx="5983605" cy="1450757"/>
          </a:xfrm>
        </p:spPr>
        <p:txBody>
          <a:bodyPr vert="horz" lIns="91440" tIns="45720" rIns="91440" bIns="45720" rtlCol="0" anchor="b">
            <a:normAutofit/>
          </a:bodyPr>
          <a:lstStyle/>
          <a:p>
            <a:br>
              <a:rPr lang="en-US" sz="2300" dirty="0"/>
            </a:br>
            <a:r>
              <a:rPr lang="en-US" sz="2300" b="1" dirty="0"/>
              <a:t>Thank you for joining us!</a:t>
            </a:r>
            <a:br>
              <a:rPr lang="en-US" sz="2300" dirty="0"/>
            </a:br>
            <a:r>
              <a:rPr lang="en-US" sz="2300" dirty="0"/>
              <a:t>Please take a moment to complete our brief event evaluation.</a:t>
            </a:r>
          </a:p>
        </p:txBody>
      </p:sp>
      <p:pic>
        <p:nvPicPr>
          <p:cNvPr id="13" name="Picture 12">
            <a:extLst>
              <a:ext uri="{FF2B5EF4-FFF2-40B4-BE49-F238E27FC236}">
                <a16:creationId xmlns:a16="http://schemas.microsoft.com/office/drawing/2014/main" id="{4396C305-1209-4B25-8314-D312F255E096}"/>
              </a:ext>
            </a:extLst>
          </p:cNvPr>
          <p:cNvPicPr>
            <a:picLocks noChangeAspect="1"/>
          </p:cNvPicPr>
          <p:nvPr/>
        </p:nvPicPr>
        <p:blipFill rotWithShape="1">
          <a:blip r:embed="rId3"/>
          <a:srcRect l="8913" r="6156"/>
          <a:stretch/>
        </p:blipFill>
        <p:spPr>
          <a:xfrm>
            <a:off x="20" y="10"/>
            <a:ext cx="4580077" cy="6400784"/>
          </a:xfrm>
          <a:prstGeom prst="rect">
            <a:avLst/>
          </a:prstGeom>
        </p:spPr>
      </p:pic>
      <p:cxnSp>
        <p:nvCxnSpPr>
          <p:cNvPr id="41" name="Straight Connector 4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4BDEC8B-C301-4A4A-9660-EBD71C55384D}"/>
              </a:ext>
            </a:extLst>
          </p:cNvPr>
          <p:cNvSpPr>
            <a:spLocks noGrp="1"/>
          </p:cNvSpPr>
          <p:nvPr>
            <p:ph idx="4294967295"/>
          </p:nvPr>
        </p:nvSpPr>
        <p:spPr>
          <a:xfrm>
            <a:off x="5172074" y="2108201"/>
            <a:ext cx="5983606" cy="3760891"/>
          </a:xfrm>
        </p:spPr>
        <p:txBody>
          <a:bodyPr vert="horz" lIns="0" tIns="45720" rIns="0" bIns="45720" rtlCol="0">
            <a:normAutofit/>
          </a:bodyPr>
          <a:lstStyle/>
          <a:p>
            <a:pPr marL="0" indent="0">
              <a:lnSpc>
                <a:spcPct val="100000"/>
              </a:lnSpc>
              <a:buFont typeface="Calibri" panose="020F0502020204030204" pitchFamily="34" charset="0"/>
              <a:buNone/>
            </a:pPr>
            <a:endParaRPr lang="en-US" b="1" dirty="0"/>
          </a:p>
          <a:p>
            <a:pPr>
              <a:lnSpc>
                <a:spcPct val="100000"/>
              </a:lnSpc>
            </a:pPr>
            <a:r>
              <a:rPr lang="en-US" b="1" dirty="0"/>
              <a:t>Option 1 |</a:t>
            </a:r>
            <a:r>
              <a:rPr lang="en-US" dirty="0"/>
              <a:t> Click the Evaluation link in the Chat Box.</a:t>
            </a:r>
          </a:p>
          <a:p>
            <a:pPr>
              <a:lnSpc>
                <a:spcPct val="100000"/>
              </a:lnSpc>
            </a:pPr>
            <a:r>
              <a:rPr lang="en-US" b="1" dirty="0"/>
              <a:t>Option 2| </a:t>
            </a:r>
            <a:r>
              <a:rPr lang="en-US" dirty="0"/>
              <a:t>Scan the QR code using your iPhone camera app or QR Reader app on your smart phone. open the Click the link it appears to access the survey.</a:t>
            </a:r>
          </a:p>
        </p:txBody>
      </p:sp>
      <p:sp>
        <p:nvSpPr>
          <p:cNvPr id="43" name="Rectangle 42">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621697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B9ED27F-ED8C-49D0-8A8E-32E77BBA94B1}"/>
              </a:ext>
            </a:extLst>
          </p:cNvPr>
          <p:cNvPicPr>
            <a:picLocks noChangeAspect="1"/>
          </p:cNvPicPr>
          <p:nvPr/>
        </p:nvPicPr>
        <p:blipFill>
          <a:blip r:embed="rId2"/>
          <a:stretch>
            <a:fillRect/>
          </a:stretch>
        </p:blipFill>
        <p:spPr>
          <a:xfrm>
            <a:off x="739250" y="749628"/>
            <a:ext cx="10713497" cy="3803291"/>
          </a:xfrm>
          <a:prstGeom prst="rect">
            <a:avLst/>
          </a:prstGeom>
        </p:spPr>
      </p:pic>
      <p:sp>
        <p:nvSpPr>
          <p:cNvPr id="6" name="TextBox 5">
            <a:extLst>
              <a:ext uri="{FF2B5EF4-FFF2-40B4-BE49-F238E27FC236}">
                <a16:creationId xmlns:a16="http://schemas.microsoft.com/office/drawing/2014/main" id="{09254503-3F4A-4AFC-A9CE-96BA8EAC572B}"/>
              </a:ext>
            </a:extLst>
          </p:cNvPr>
          <p:cNvSpPr txBox="1"/>
          <p:nvPr/>
        </p:nvSpPr>
        <p:spPr>
          <a:xfrm>
            <a:off x="1233854" y="4802146"/>
            <a:ext cx="9724292" cy="461665"/>
          </a:xfrm>
          <a:prstGeom prst="rect">
            <a:avLst/>
          </a:prstGeom>
          <a:noFill/>
        </p:spPr>
        <p:txBody>
          <a:bodyPr wrap="square" rtlCol="0">
            <a:spAutoFit/>
          </a:bodyPr>
          <a:lstStyle/>
          <a:p>
            <a:pPr algn="ctr"/>
            <a:r>
              <a:rPr lang="en-US" sz="2400" b="1" dirty="0"/>
              <a:t>Visit the new THCC website at </a:t>
            </a:r>
            <a:r>
              <a:rPr lang="en-US" sz="2400" b="1" dirty="0">
                <a:hlinkClick r:id="rId3"/>
              </a:rPr>
              <a:t>https://tnhealthcarecampaign.org/</a:t>
            </a:r>
            <a:r>
              <a:rPr lang="en-US" sz="2400" b="1" dirty="0"/>
              <a:t> </a:t>
            </a:r>
          </a:p>
        </p:txBody>
      </p:sp>
    </p:spTree>
    <p:extLst>
      <p:ext uri="{BB962C8B-B14F-4D97-AF65-F5344CB8AC3E}">
        <p14:creationId xmlns:p14="http://schemas.microsoft.com/office/powerpoint/2010/main" val="32962644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F37D5-E86B-413A-902E-9AF743DC9445}"/>
              </a:ext>
            </a:extLst>
          </p:cNvPr>
          <p:cNvSpPr txBox="1"/>
          <p:nvPr/>
        </p:nvSpPr>
        <p:spPr>
          <a:xfrm>
            <a:off x="364252" y="256558"/>
            <a:ext cx="1151637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Roboto"/>
                <a:ea typeface="+mn-ea"/>
                <a:cs typeface="+mn-cs"/>
              </a:rPr>
              <a:t>Achieving Health Equity for All Tennesseans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Roboto"/>
                <a:ea typeface="+mn-ea"/>
                <a:cs typeface="+mn-cs"/>
              </a:rPr>
              <a:t>in an Era of Change</a:t>
            </a:r>
            <a:endParaRPr kumimoji="0" lang="en-US" sz="3200" b="1" i="1"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DB5D3207-4FC9-4989-8897-84748535E1C8}"/>
              </a:ext>
            </a:extLst>
          </p:cNvPr>
          <p:cNvSpPr txBox="1"/>
          <p:nvPr/>
        </p:nvSpPr>
        <p:spPr>
          <a:xfrm>
            <a:off x="1168959" y="1087612"/>
            <a:ext cx="11023041" cy="5722079"/>
          </a:xfrm>
          <a:prstGeom prst="rect">
            <a:avLst/>
          </a:prstGeom>
          <a:noFill/>
        </p:spPr>
        <p:txBody>
          <a:bodyPr wrap="square">
            <a:spAutoFit/>
          </a:bodyPr>
          <a:lstStyle/>
          <a:p>
            <a:pPr marL="63500" marR="0" lvl="0" indent="0" algn="l" defTabSz="457200" rtl="0" eaLnBrk="1" fontAlgn="auto" latinLnBrk="0" hangingPunct="1">
              <a:lnSpc>
                <a:spcPct val="100000"/>
              </a:lnSpc>
              <a:spcBef>
                <a:spcPts val="910"/>
              </a:spcBef>
              <a:spcAft>
                <a:spcPts val="0"/>
              </a:spcAft>
              <a:buClrTx/>
              <a:buSzTx/>
              <a:buFontTx/>
              <a:buNone/>
              <a:tabLst/>
              <a:defRPr/>
            </a:pPr>
            <a:endPar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29210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All sessions will be held from 10 am – 12 pm Central and recorded</a:t>
            </a:r>
          </a:p>
          <a:p>
            <a:pPr marL="29210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292100" marR="0" lvl="0" indent="0" algn="l" defTabSz="457200" rtl="0" eaLnBrk="1" fontAlgn="auto" latinLnBrk="0" hangingPunct="1">
              <a:lnSpc>
                <a:spcPct val="100000"/>
              </a:lnSpc>
              <a:spcBef>
                <a:spcPts val="690"/>
              </a:spcBef>
              <a:spcAft>
                <a:spcPts val="0"/>
              </a:spcAft>
              <a:buClrTx/>
              <a:buSzTx/>
              <a:buFontTx/>
              <a:buNone/>
              <a:tabLst/>
              <a:defRPr/>
            </a:pPr>
            <a:r>
              <a:rPr kumimoji="0" lang="en-US" sz="2400" b="1" i="0" u="none" strike="noStrike" kern="1200" cap="none" spc="0" normalizeH="0" baseline="0" noProof="0" dirty="0">
                <a:ln>
                  <a:noFill/>
                </a:ln>
                <a:solidFill>
                  <a:srgbClr val="1CADE4">
                    <a:lumMod val="40000"/>
                    <a:lumOff val="60000"/>
                  </a:srgbClr>
                </a:solidFill>
                <a:effectLst/>
                <a:uLnTx/>
                <a:uFillTx/>
                <a:latin typeface="Times New Roman" panose="02020603050405020304" pitchFamily="18" charset="0"/>
                <a:ea typeface="Times New Roman" panose="02020603050405020304" pitchFamily="18" charset="0"/>
                <a:cs typeface="+mn-cs"/>
              </a:rPr>
              <a:t>Session 1 - October 17th</a:t>
            </a:r>
          </a:p>
          <a:p>
            <a:pPr marL="2921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Understanding Health Equity, Racial Injustice and Access</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29210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E8853">
                    <a:lumMod val="40000"/>
                    <a:lumOff val="60000"/>
                  </a:srgbClr>
                </a:solidFill>
                <a:effectLst/>
                <a:uLnTx/>
                <a:uFillTx/>
                <a:latin typeface="Times New Roman" panose="02020603050405020304" pitchFamily="18" charset="0"/>
                <a:ea typeface="Times New Roman" panose="02020603050405020304" pitchFamily="18" charset="0"/>
                <a:cs typeface="+mn-cs"/>
              </a:rPr>
              <a:t>Session 2 - October 24th</a:t>
            </a:r>
          </a:p>
          <a:p>
            <a:pPr marL="2921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No more surprise medical bills! A campaign to end this practice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29210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2BA97">
                    <a:lumMod val="40000"/>
                    <a:lumOff val="60000"/>
                  </a:srgbClr>
                </a:solidFill>
                <a:effectLst/>
                <a:uLnTx/>
                <a:uFillTx/>
                <a:latin typeface="Times New Roman" panose="02020603050405020304" pitchFamily="18" charset="0"/>
                <a:ea typeface="Times New Roman" panose="02020603050405020304" pitchFamily="18" charset="0"/>
                <a:cs typeface="+mn-cs"/>
              </a:rPr>
              <a:t>Session 3 - October 31st</a:t>
            </a:r>
          </a:p>
          <a:p>
            <a:pPr marL="2921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Addressing Rural Health Disparities in Tennessee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29210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7CED7">
                    <a:lumMod val="60000"/>
                    <a:lumOff val="40000"/>
                  </a:srgbClr>
                </a:solidFill>
                <a:effectLst/>
                <a:uLnTx/>
                <a:uFillTx/>
                <a:latin typeface="Times New Roman" panose="02020603050405020304" pitchFamily="18" charset="0"/>
                <a:ea typeface="Times New Roman" panose="02020603050405020304" pitchFamily="18" charset="0"/>
                <a:cs typeface="+mn-cs"/>
              </a:rPr>
              <a:t>Session 4 - November 14th</a:t>
            </a:r>
          </a:p>
          <a:p>
            <a:pPr marL="2921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Closing the Coverage Gap in Tennessee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09860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340CE3-0DDC-4F1C-A5A1-F88767FBE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866309"/>
            <a:ext cx="10905066" cy="5125380"/>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7682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294755-0C31-4D3B-8F1E-B42E8846D7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961728"/>
            <a:ext cx="10905066" cy="49345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DEFC00-C49F-42AC-BCC3-6E822CED6DE3}"/>
              </a:ext>
            </a:extLst>
          </p:cNvPr>
          <p:cNvSpPr txBox="1"/>
          <p:nvPr/>
        </p:nvSpPr>
        <p:spPr>
          <a:xfrm>
            <a:off x="2376853" y="5609492"/>
            <a:ext cx="7438293" cy="369332"/>
          </a:xfrm>
          <a:prstGeom prst="rect">
            <a:avLst/>
          </a:prstGeom>
          <a:noFill/>
        </p:spPr>
        <p:txBody>
          <a:bodyPr wrap="square" rtlCol="0">
            <a:spAutoFit/>
          </a:bodyPr>
          <a:lstStyle/>
          <a:p>
            <a:pPr algn="ctr"/>
            <a:r>
              <a:rPr lang="en-US" b="1" dirty="0"/>
              <a:t>tnhealthcarecampaign.org</a:t>
            </a:r>
          </a:p>
        </p:txBody>
      </p:sp>
    </p:spTree>
    <p:extLst>
      <p:ext uri="{BB962C8B-B14F-4D97-AF65-F5344CB8AC3E}">
        <p14:creationId xmlns:p14="http://schemas.microsoft.com/office/powerpoint/2010/main" val="1900507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E9B0-7320-456D-807B-91E7DFBCE748}"/>
              </a:ext>
            </a:extLst>
          </p:cNvPr>
          <p:cNvSpPr>
            <a:spLocks noGrp="1"/>
          </p:cNvSpPr>
          <p:nvPr>
            <p:ph type="ctrTitle"/>
          </p:nvPr>
        </p:nvSpPr>
        <p:spPr>
          <a:xfrm>
            <a:off x="1023117" y="4334077"/>
            <a:ext cx="10071536" cy="929750"/>
          </a:xfrm>
        </p:spPr>
        <p:txBody>
          <a:bodyPr anchor="b">
            <a:noAutofit/>
          </a:bodyPr>
          <a:lstStyle/>
          <a:p>
            <a:br>
              <a:rPr lang="en-US" sz="1800" b="1" dirty="0"/>
            </a:br>
            <a:br>
              <a:rPr lang="en-US" sz="1800" dirty="0"/>
            </a:br>
            <a:r>
              <a:rPr lang="en-US" sz="3200" b="1" dirty="0"/>
              <a:t>Tennessee Health Care Campaign</a:t>
            </a:r>
            <a:br>
              <a:rPr lang="en-US" sz="3200" b="1" dirty="0"/>
            </a:br>
            <a:r>
              <a:rPr lang="en-US" sz="3200" b="1" dirty="0"/>
              <a:t>Virtual Conference Series</a:t>
            </a:r>
            <a:endParaRPr lang="en-US" sz="1800" dirty="0"/>
          </a:p>
        </p:txBody>
      </p:sp>
      <p:sp>
        <p:nvSpPr>
          <p:cNvPr id="3" name="Subtitle 2">
            <a:extLst>
              <a:ext uri="{FF2B5EF4-FFF2-40B4-BE49-F238E27FC236}">
                <a16:creationId xmlns:a16="http://schemas.microsoft.com/office/drawing/2014/main" id="{29A1DB8E-A954-411C-8FBC-C3FE80AE7D29}"/>
              </a:ext>
            </a:extLst>
          </p:cNvPr>
          <p:cNvSpPr>
            <a:spLocks noGrp="1"/>
          </p:cNvSpPr>
          <p:nvPr>
            <p:ph type="subTitle" idx="1"/>
          </p:nvPr>
        </p:nvSpPr>
        <p:spPr>
          <a:xfrm>
            <a:off x="982684" y="5913099"/>
            <a:ext cx="10071536" cy="342294"/>
          </a:xfrm>
        </p:spPr>
        <p:txBody>
          <a:bodyPr anchor="t">
            <a:normAutofit lnSpcReduction="10000"/>
          </a:bodyPr>
          <a:lstStyle/>
          <a:p>
            <a:r>
              <a:rPr lang="en-US" sz="2000" b="1" dirty="0"/>
              <a:t>Session 1 | Understanding Health Equity, Racial Justice &amp; Access</a:t>
            </a:r>
          </a:p>
        </p:txBody>
      </p:sp>
      <p:pic>
        <p:nvPicPr>
          <p:cNvPr id="8" name="Picture 7" descr="A person smiling for the camera&#10;&#10;Description automatically generated">
            <a:extLst>
              <a:ext uri="{FF2B5EF4-FFF2-40B4-BE49-F238E27FC236}">
                <a16:creationId xmlns:a16="http://schemas.microsoft.com/office/drawing/2014/main" id="{625AC78A-396C-4AE1-ADAF-446B7413A1CB}"/>
              </a:ext>
            </a:extLst>
          </p:cNvPr>
          <p:cNvPicPr>
            <a:picLocks noChangeAspect="1"/>
          </p:cNvPicPr>
          <p:nvPr/>
        </p:nvPicPr>
        <p:blipFill rotWithShape="1">
          <a:blip r:embed="rId2">
            <a:extLst>
              <a:ext uri="{28A0092B-C50C-407E-A947-70E740481C1C}">
                <a14:useLocalDpi xmlns:a14="http://schemas.microsoft.com/office/drawing/2010/main" val="0"/>
              </a:ext>
            </a:extLst>
          </a:blip>
          <a:srcRect t="5347"/>
          <a:stretch/>
        </p:blipFill>
        <p:spPr>
          <a:xfrm>
            <a:off x="1525662" y="772621"/>
            <a:ext cx="2050449" cy="2743200"/>
          </a:xfrm>
          <a:prstGeom prst="rect">
            <a:avLst/>
          </a:prstGeom>
        </p:spPr>
      </p:pic>
      <p:pic>
        <p:nvPicPr>
          <p:cNvPr id="10" name="Picture 9" descr="A person in a striped shirt and smiling at the camera&#10;&#10;Description automatically generated">
            <a:extLst>
              <a:ext uri="{FF2B5EF4-FFF2-40B4-BE49-F238E27FC236}">
                <a16:creationId xmlns:a16="http://schemas.microsoft.com/office/drawing/2014/main" id="{1E6EC475-9E95-4A7F-B62B-26B566398C2C}"/>
              </a:ext>
            </a:extLst>
          </p:cNvPr>
          <p:cNvPicPr>
            <a:picLocks noChangeAspect="1"/>
          </p:cNvPicPr>
          <p:nvPr/>
        </p:nvPicPr>
        <p:blipFill rotWithShape="1">
          <a:blip r:embed="rId3">
            <a:extLst>
              <a:ext uri="{28A0092B-C50C-407E-A947-70E740481C1C}">
                <a14:useLocalDpi xmlns:a14="http://schemas.microsoft.com/office/drawing/2010/main" val="0"/>
              </a:ext>
            </a:extLst>
          </a:blip>
          <a:srcRect t="7536"/>
          <a:stretch/>
        </p:blipFill>
        <p:spPr>
          <a:xfrm>
            <a:off x="5043066" y="772621"/>
            <a:ext cx="2121243" cy="2743200"/>
          </a:xfrm>
          <a:prstGeom prst="rect">
            <a:avLst/>
          </a:prstGeom>
        </p:spPr>
      </p:pic>
      <p:pic>
        <p:nvPicPr>
          <p:cNvPr id="5" name="Picture 4" descr="A person posing for the camera&#10;&#10;Description automatically generated">
            <a:extLst>
              <a:ext uri="{FF2B5EF4-FFF2-40B4-BE49-F238E27FC236}">
                <a16:creationId xmlns:a16="http://schemas.microsoft.com/office/drawing/2014/main" id="{9DE71D87-82EB-497B-8127-6B9121603E34}"/>
              </a:ext>
            </a:extLst>
          </p:cNvPr>
          <p:cNvPicPr>
            <a:picLocks noChangeAspect="1"/>
          </p:cNvPicPr>
          <p:nvPr/>
        </p:nvPicPr>
        <p:blipFill rotWithShape="1">
          <a:blip r:embed="rId4">
            <a:extLst>
              <a:ext uri="{28A0092B-C50C-407E-A947-70E740481C1C}">
                <a14:useLocalDpi xmlns:a14="http://schemas.microsoft.com/office/drawing/2010/main" val="0"/>
              </a:ext>
            </a:extLst>
          </a:blip>
          <a:srcRect l="34553" r="9951"/>
          <a:stretch/>
        </p:blipFill>
        <p:spPr>
          <a:xfrm>
            <a:off x="8522030" y="772621"/>
            <a:ext cx="2280697" cy="2743200"/>
          </a:xfrm>
          <a:prstGeom prst="rect">
            <a:avLst/>
          </a:prstGeom>
        </p:spPr>
      </p:pic>
      <p:pic>
        <p:nvPicPr>
          <p:cNvPr id="6" name="Picture 5">
            <a:extLst>
              <a:ext uri="{FF2B5EF4-FFF2-40B4-BE49-F238E27FC236}">
                <a16:creationId xmlns:a16="http://schemas.microsoft.com/office/drawing/2014/main" id="{3C6A0F6C-D600-4068-97E2-65BA7F68AF95}"/>
              </a:ext>
            </a:extLst>
          </p:cNvPr>
          <p:cNvPicPr>
            <a:picLocks noChangeAspect="1"/>
          </p:cNvPicPr>
          <p:nvPr/>
        </p:nvPicPr>
        <p:blipFill>
          <a:blip r:embed="rId5"/>
          <a:stretch>
            <a:fillRect/>
          </a:stretch>
        </p:blipFill>
        <p:spPr>
          <a:xfrm>
            <a:off x="0" y="5962887"/>
            <a:ext cx="1970690" cy="895113"/>
          </a:xfrm>
          <a:prstGeom prst="rect">
            <a:avLst/>
          </a:prstGeom>
        </p:spPr>
      </p:pic>
      <p:sp>
        <p:nvSpPr>
          <p:cNvPr id="11" name="TextBox 10">
            <a:extLst>
              <a:ext uri="{FF2B5EF4-FFF2-40B4-BE49-F238E27FC236}">
                <a16:creationId xmlns:a16="http://schemas.microsoft.com/office/drawing/2014/main" id="{6E1D3EC4-3F33-489A-A8F9-90353C93DC56}"/>
              </a:ext>
            </a:extLst>
          </p:cNvPr>
          <p:cNvSpPr txBox="1"/>
          <p:nvPr/>
        </p:nvSpPr>
        <p:spPr>
          <a:xfrm>
            <a:off x="8305209" y="3314035"/>
            <a:ext cx="2787314" cy="723275"/>
          </a:xfrm>
          <a:prstGeom prst="rect">
            <a:avLst/>
          </a:prstGeom>
          <a:solidFill>
            <a:schemeClr val="bg2"/>
          </a:solidFill>
        </p:spPr>
        <p:txBody>
          <a:bodyPr wrap="square" rtlCol="0">
            <a:spAutoFit/>
          </a:bodyPr>
          <a:lstStyle/>
          <a:p>
            <a:pPr algn="ctr">
              <a:spcAft>
                <a:spcPts val="600"/>
              </a:spcAft>
            </a:pPr>
            <a:r>
              <a:rPr lang="en-US" b="1" dirty="0" err="1"/>
              <a:t>Kinika</a:t>
            </a:r>
            <a:r>
              <a:rPr lang="en-US" b="1" dirty="0"/>
              <a:t> Young, JD</a:t>
            </a:r>
          </a:p>
          <a:p>
            <a:pPr algn="ctr">
              <a:spcAft>
                <a:spcPts val="600"/>
              </a:spcAft>
            </a:pPr>
            <a:r>
              <a:rPr lang="en-US" dirty="0"/>
              <a:t>Tennessee Justice Center</a:t>
            </a:r>
          </a:p>
        </p:txBody>
      </p:sp>
      <p:sp>
        <p:nvSpPr>
          <p:cNvPr id="12" name="TextBox 11">
            <a:extLst>
              <a:ext uri="{FF2B5EF4-FFF2-40B4-BE49-F238E27FC236}">
                <a16:creationId xmlns:a16="http://schemas.microsoft.com/office/drawing/2014/main" id="{947F1DFE-DC0E-4797-BCBA-49992761B415}"/>
              </a:ext>
            </a:extLst>
          </p:cNvPr>
          <p:cNvSpPr txBox="1"/>
          <p:nvPr/>
        </p:nvSpPr>
        <p:spPr>
          <a:xfrm>
            <a:off x="982684" y="3329033"/>
            <a:ext cx="3207715" cy="723275"/>
          </a:xfrm>
          <a:prstGeom prst="rect">
            <a:avLst/>
          </a:prstGeom>
          <a:solidFill>
            <a:schemeClr val="bg2"/>
          </a:solidFill>
        </p:spPr>
        <p:txBody>
          <a:bodyPr wrap="square" rtlCol="0">
            <a:spAutoFit/>
          </a:bodyPr>
          <a:lstStyle/>
          <a:p>
            <a:pPr>
              <a:spcAft>
                <a:spcPts val="600"/>
              </a:spcAft>
            </a:pPr>
            <a:r>
              <a:rPr lang="en-US" b="1" dirty="0"/>
              <a:t>Monique Anthony, MPH, CHES</a:t>
            </a:r>
          </a:p>
          <a:p>
            <a:pPr>
              <a:spcAft>
                <a:spcPts val="600"/>
              </a:spcAft>
            </a:pPr>
            <a:r>
              <a:rPr lang="en-US" dirty="0"/>
              <a:t>Tennessee Health Department</a:t>
            </a:r>
          </a:p>
        </p:txBody>
      </p:sp>
      <p:sp>
        <p:nvSpPr>
          <p:cNvPr id="13" name="TextBox 12">
            <a:extLst>
              <a:ext uri="{FF2B5EF4-FFF2-40B4-BE49-F238E27FC236}">
                <a16:creationId xmlns:a16="http://schemas.microsoft.com/office/drawing/2014/main" id="{F921F247-B3BC-44F3-B38E-59201A04A46C}"/>
              </a:ext>
            </a:extLst>
          </p:cNvPr>
          <p:cNvSpPr txBox="1"/>
          <p:nvPr/>
        </p:nvSpPr>
        <p:spPr>
          <a:xfrm>
            <a:off x="4665228" y="3329033"/>
            <a:ext cx="2787314" cy="723275"/>
          </a:xfrm>
          <a:prstGeom prst="rect">
            <a:avLst/>
          </a:prstGeom>
          <a:solidFill>
            <a:schemeClr val="bg2"/>
          </a:solidFill>
        </p:spPr>
        <p:txBody>
          <a:bodyPr wrap="square" rtlCol="0">
            <a:spAutoFit/>
          </a:bodyPr>
          <a:lstStyle/>
          <a:p>
            <a:pPr algn="ctr">
              <a:spcAft>
                <a:spcPts val="600"/>
              </a:spcAft>
            </a:pPr>
            <a:r>
              <a:rPr lang="en-US" b="1" dirty="0"/>
              <a:t>Jacquelyn S. Favours, MPH</a:t>
            </a:r>
          </a:p>
          <a:p>
            <a:pPr algn="ctr">
              <a:spcAft>
                <a:spcPts val="600"/>
              </a:spcAft>
            </a:pPr>
            <a:r>
              <a:rPr lang="en-US" dirty="0"/>
              <a:t>Health Leads</a:t>
            </a:r>
          </a:p>
        </p:txBody>
      </p:sp>
      <p:sp>
        <p:nvSpPr>
          <p:cNvPr id="14" name="TextBox 13">
            <a:extLst>
              <a:ext uri="{FF2B5EF4-FFF2-40B4-BE49-F238E27FC236}">
                <a16:creationId xmlns:a16="http://schemas.microsoft.com/office/drawing/2014/main" id="{F6D13EE5-B52C-4BD9-984D-1D37CF444BA8}"/>
              </a:ext>
            </a:extLst>
          </p:cNvPr>
          <p:cNvSpPr txBox="1"/>
          <p:nvPr/>
        </p:nvSpPr>
        <p:spPr>
          <a:xfrm>
            <a:off x="3778158" y="5274170"/>
            <a:ext cx="4114810" cy="369332"/>
          </a:xfrm>
          <a:prstGeom prst="rect">
            <a:avLst/>
          </a:prstGeom>
          <a:noFill/>
        </p:spPr>
        <p:txBody>
          <a:bodyPr wrap="square" rtlCol="0">
            <a:spAutoFit/>
          </a:bodyPr>
          <a:lstStyle/>
          <a:p>
            <a:pPr algn="ctr"/>
            <a:r>
              <a:rPr lang="en-US" dirty="0"/>
              <a:t>October 17, 2020, 10 AM CST</a:t>
            </a:r>
          </a:p>
        </p:txBody>
      </p:sp>
    </p:spTree>
    <p:extLst>
      <p:ext uri="{BB962C8B-B14F-4D97-AF65-F5344CB8AC3E}">
        <p14:creationId xmlns:p14="http://schemas.microsoft.com/office/powerpoint/2010/main" val="2809710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RetrospectVTI">
  <a:themeElements>
    <a:clrScheme name="AnalogousFromLightSeedRightStep">
      <a:dk1>
        <a:srgbClr val="000000"/>
      </a:dk1>
      <a:lt1>
        <a:srgbClr val="FFFFFF"/>
      </a:lt1>
      <a:dk2>
        <a:srgbClr val="3D3522"/>
      </a:dk2>
      <a:lt2>
        <a:srgbClr val="E2E8E7"/>
      </a:lt2>
      <a:accent1>
        <a:srgbClr val="D08C99"/>
      </a:accent1>
      <a:accent2>
        <a:srgbClr val="C68673"/>
      </a:accent2>
      <a:accent3>
        <a:srgbClr val="BCA06E"/>
      </a:accent3>
      <a:accent4>
        <a:srgbClr val="A4A962"/>
      </a:accent4>
      <a:accent5>
        <a:srgbClr val="92AD74"/>
      </a:accent5>
      <a:accent6>
        <a:srgbClr val="70B468"/>
      </a:accent6>
      <a:hlink>
        <a:srgbClr val="568E84"/>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o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1_Retrospect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277</TotalTime>
  <Words>2790</Words>
  <Application>Microsoft Macintosh PowerPoint</Application>
  <PresentationFormat>Widescreen</PresentationFormat>
  <Paragraphs>433</Paragraphs>
  <Slides>88</Slides>
  <Notes>44</Notes>
  <HiddenSlides>0</HiddenSlides>
  <MMClips>1</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88</vt:i4>
      </vt:variant>
    </vt:vector>
  </HeadingPairs>
  <TitlesOfParts>
    <vt:vector size="118" baseType="lpstr">
      <vt:lpstr>ＭＳ Ｐゴシック</vt:lpstr>
      <vt:lpstr>Abadi</vt:lpstr>
      <vt:lpstr>Adobe Devanagari</vt:lpstr>
      <vt:lpstr>Arial</vt:lpstr>
      <vt:lpstr>Arial</vt:lpstr>
      <vt:lpstr>Baskerville Old Face</vt:lpstr>
      <vt:lpstr>Bebas Neue Book</vt:lpstr>
      <vt:lpstr>Calibri</vt:lpstr>
      <vt:lpstr>Calibri Light</vt:lpstr>
      <vt:lpstr>Cambria</vt:lpstr>
      <vt:lpstr>Century Gothic</vt:lpstr>
      <vt:lpstr>Courier New</vt:lpstr>
      <vt:lpstr>Georgia Pro Cond Light</vt:lpstr>
      <vt:lpstr>Lato</vt:lpstr>
      <vt:lpstr>Open Sans</vt:lpstr>
      <vt:lpstr>PermianSlabSerifTypeface</vt:lpstr>
      <vt:lpstr>Roboto</vt:lpstr>
      <vt:lpstr>Rockwell</vt:lpstr>
      <vt:lpstr>Speak Pro</vt:lpstr>
      <vt:lpstr>Times New Roman</vt:lpstr>
      <vt:lpstr>Wingdings</vt:lpstr>
      <vt:lpstr>Wingdings 3</vt:lpstr>
      <vt:lpstr>RetrospectVTI</vt:lpstr>
      <vt:lpstr>1_Office Theme</vt:lpstr>
      <vt:lpstr>2_Office Theme</vt:lpstr>
      <vt:lpstr>Ion</vt:lpstr>
      <vt:lpstr>Office Theme</vt:lpstr>
      <vt:lpstr>6_PowerPoint B</vt:lpstr>
      <vt:lpstr>PowerPoint B</vt:lpstr>
      <vt:lpstr>1_RetrospectVTI</vt:lpstr>
      <vt:lpstr>PowerPoint Presentation</vt:lpstr>
      <vt:lpstr>PowerPoint Presentation</vt:lpstr>
      <vt:lpstr>PowerPoint Presentation</vt:lpstr>
      <vt:lpstr>Zoom Logistics &amp; Suggestions</vt:lpstr>
      <vt:lpstr>Thank you to our Platinum sponsors!</vt:lpstr>
      <vt:lpstr>Thank you to our Platinum sponsors!</vt:lpstr>
      <vt:lpstr>Thank you to our Gold sponsors!</vt:lpstr>
      <vt:lpstr>Thank you to our Silver sponsors!</vt:lpstr>
      <vt:lpstr>  Tennessee Health Care Campaign Virtual Conference Series</vt:lpstr>
      <vt:lpstr> Achieving Health Equity  in an Era of Change </vt:lpstr>
      <vt:lpstr>Thank you to our Bronze sponsors!</vt:lpstr>
      <vt:lpstr>Thank you to our Bronze sponsors!</vt:lpstr>
      <vt:lpstr>PowerPoint Presentation</vt:lpstr>
      <vt:lpstr>PowerPoint Presentation</vt:lpstr>
      <vt:lpstr>PowerPoint Presentation</vt:lpstr>
      <vt:lpstr>Zoom Logistics &amp; Suggestions</vt:lpstr>
      <vt:lpstr>Thank you to our Platinum sponsors!</vt:lpstr>
      <vt:lpstr>Thank you to our Platinum sponsors!</vt:lpstr>
      <vt:lpstr>Thank you to our Gold sponsors!</vt:lpstr>
      <vt:lpstr>Thank you to our Silver sponsors!</vt:lpstr>
      <vt:lpstr>  Tennessee Health Care Campaign Virtual Conference Series</vt:lpstr>
      <vt:lpstr> Achieving Health Equity  in an Era of Change </vt:lpstr>
      <vt:lpstr>Thank you to our Bronze sponsors!</vt:lpstr>
      <vt:lpstr>Thank you to our Bronze sponsors!</vt:lpstr>
      <vt:lpstr>PowerPoint Presentation</vt:lpstr>
      <vt:lpstr>Annual Conference for Advocates…</vt:lpstr>
      <vt:lpstr>THCC Conference Committee</vt:lpstr>
      <vt:lpstr>PowerPoint Presentation</vt:lpstr>
      <vt:lpstr>PowerPoint Presentation</vt:lpstr>
      <vt:lpstr>Logistics &amp; Zoom Suggestions</vt:lpstr>
      <vt:lpstr>Understanding  Health Equity </vt:lpstr>
      <vt:lpstr>Understanding Health Equity</vt:lpstr>
      <vt:lpstr>A little girl with dreams of equality. </vt:lpstr>
      <vt:lpstr>Equality vs. Equity</vt:lpstr>
      <vt:lpstr>Health Equity </vt:lpstr>
      <vt:lpstr>PowerPoint Presentation</vt:lpstr>
      <vt:lpstr>What are the Social and Environmental factors  that determine health? </vt:lpstr>
      <vt:lpstr>Health Inequities</vt:lpstr>
      <vt:lpstr>Systemic inequities keep us from having a healthier community. </vt:lpstr>
      <vt:lpstr>What happens when we act on health equity? </vt:lpstr>
      <vt:lpstr>Thank you!</vt:lpstr>
      <vt:lpstr>Rooted in Racism: An Analysis of Health Disparities in Tennessee</vt:lpstr>
      <vt:lpstr>Rooted in Racism: An Analysis of Health Disparities in Tennessee </vt:lpstr>
      <vt:lpstr>PowerPoint Presentation</vt:lpstr>
      <vt:lpstr>What is health equity?</vt:lpstr>
      <vt:lpstr>Social Determinants of Health</vt:lpstr>
      <vt:lpstr>Health Inequities by the Numbers</vt:lpstr>
      <vt:lpstr>Historical Context  </vt:lpstr>
      <vt:lpstr>Longstanding Barriers Playing Out Today </vt:lpstr>
      <vt:lpstr>Access to Health Care </vt:lpstr>
      <vt:lpstr>The Affordable Care Act</vt:lpstr>
      <vt:lpstr>PowerPoint Presentation</vt:lpstr>
      <vt:lpstr>Medicaid Expansion in TN </vt:lpstr>
      <vt:lpstr>For more information</vt:lpstr>
      <vt:lpstr>Thank you!</vt:lpstr>
      <vt:lpstr>Health Disparities and the Impact of COVID-19</vt:lpstr>
      <vt:lpstr>Tennessee Health Care Campaign Conference Office of Minority Health &amp; Disparities Elimination</vt:lpstr>
      <vt:lpstr>Mission &amp; Vision</vt:lpstr>
      <vt:lpstr>COVID-19 Data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Engagement &amp; Outreach</vt:lpstr>
      <vt:lpstr>Communications &amp; Marketing</vt:lpstr>
      <vt:lpstr>Community Concerns</vt:lpstr>
      <vt:lpstr>FAITH AND COMMUNITY-BASED COVID-19 TESTING  ACTIVITY REPORT</vt:lpstr>
      <vt:lpstr>COVID-19 Risk of Hospitalization If You Have These Health Conditions</vt:lpstr>
      <vt:lpstr>COVID-19 Hospitalization and Death by Age</vt:lpstr>
      <vt:lpstr>COVID-19 Hospitalization and Death by Race/Ethnicity</vt:lpstr>
      <vt:lpstr>Next Steps</vt:lpstr>
      <vt:lpstr>Health Equity</vt:lpstr>
      <vt:lpstr>Next Steps</vt:lpstr>
      <vt:lpstr>Questions?? Monique Anthony Director, Office of Minority Health &amp; Disparities Elimination   629-215-0642 or Monique.Anthony@tn.gov   </vt:lpstr>
      <vt:lpstr>PowerPoint Presentation</vt:lpstr>
      <vt:lpstr>Think Tank  Discussion Topics</vt:lpstr>
      <vt:lpstr>State &amp; Federal General Election Day is November 3rd!</vt:lpstr>
      <vt:lpstr>PowerPoint Presentation</vt:lpstr>
      <vt:lpstr>PowerPoint Presentation</vt:lpstr>
      <vt:lpstr>Need Health Insurance?  Open Enrollment starts Nov. 1st! </vt:lpstr>
      <vt:lpstr> Thank you for joining us! Please take a moment to complete our brief event evaluation.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Jacquelyn Favours</dc:creator>
  <cp:lastModifiedBy>Alexandra Hulten</cp:lastModifiedBy>
  <cp:revision>6</cp:revision>
  <dcterms:created xsi:type="dcterms:W3CDTF">2020-10-17T11:46:25Z</dcterms:created>
  <dcterms:modified xsi:type="dcterms:W3CDTF">2020-10-17T17:05:30Z</dcterms:modified>
</cp:coreProperties>
</file>