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187B4-9DCD-4E66-BF1B-87900CDCA540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5F50-D4B1-45AA-8B52-30F3E913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3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F459-D49D-4D6C-AFB5-3A27D870224A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B439-A6A3-41DE-967C-FE3E04E4BAAA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13CA-043D-46AA-91CC-BEC5EE56D006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C42D-086B-44D4-AD88-DFF19E8302FB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A2DE-A1A5-4F50-95FA-E3A31A3D759F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C15E-49A6-431E-8822-6745F6DBD2DD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1592-6F34-4269-A74A-8A5064BB107F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6B2F-6ACD-4326-AB7D-54EFE35E528F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A2B0-A4C2-499F-A4EB-59DFDEF8C89E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ACB6-4F34-497F-ADA7-E46D5460AC49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7648-C0E9-4BF4-9C54-BB4246074460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 descr="1-.jpg"/>
          <p:cNvPicPr>
            <a:picLocks noChangeAspect="1"/>
          </p:cNvPicPr>
          <p:nvPr userDrawn="1"/>
        </p:nvPicPr>
        <p:blipFill>
          <a:blip r:embed="rId13"/>
          <a:srcRect t="31416" b="34339"/>
          <a:stretch>
            <a:fillRect/>
          </a:stretch>
        </p:blipFill>
        <p:spPr>
          <a:xfrm>
            <a:off x="0" y="4509485"/>
            <a:ext cx="9144000" cy="23485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743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8A47-13C1-4FBD-8C25-541C65B3884E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Copyrighted; do not use or duplicate without permission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1D97-53D9-43E7-961A-73204ABDF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1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pSp>
        <p:nvGrpSpPr>
          <p:cNvPr id="9" name="Group 8"/>
          <p:cNvGrpSpPr/>
          <p:nvPr/>
        </p:nvGrpSpPr>
        <p:grpSpPr>
          <a:xfrm>
            <a:off x="0" y="1905000"/>
            <a:ext cx="9296400" cy="1676400"/>
            <a:chOff x="0" y="4267200"/>
            <a:chExt cx="9296400" cy="1676400"/>
          </a:xfrm>
        </p:grpSpPr>
        <p:sp>
          <p:nvSpPr>
            <p:cNvPr id="10" name="Rectangle 9"/>
            <p:cNvSpPr/>
            <p:nvPr/>
          </p:nvSpPr>
          <p:spPr>
            <a:xfrm>
              <a:off x="0" y="4267200"/>
              <a:ext cx="9144000" cy="1676400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" y="4343400"/>
              <a:ext cx="9144000" cy="14478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Closing the Coverage Gap:</a:t>
              </a:r>
            </a:p>
            <a:p>
              <a:r>
                <a:rPr lang="en-US" sz="4000" b="1" dirty="0">
                  <a:solidFill>
                    <a:srgbClr val="333333"/>
                  </a:solidFill>
                  <a:effectLst/>
                  <a:latin typeface="Verdana" panose="020B060403050404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What to Expect from the Biden Administration 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D236B3-8859-47E7-AA43-8DAF4C70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80905-B26A-4857-B6A7-41A4BD1B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dirty="0">
                <a:solidFill>
                  <a:srgbClr val="C00000"/>
                </a:solidFill>
              </a:rPr>
              <a:t>Reform:</a:t>
            </a:r>
            <a:br>
              <a:rPr lang="en-US" dirty="0"/>
            </a:br>
            <a:r>
              <a:rPr lang="en-US" dirty="0"/>
              <a:t>Congress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F43E-FE0B-4786-AE3A-B8836554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Medicare eligibility age</a:t>
            </a:r>
          </a:p>
          <a:p>
            <a:r>
              <a:rPr lang="en-US" dirty="0"/>
              <a:t>Public option</a:t>
            </a:r>
          </a:p>
          <a:p>
            <a:r>
              <a:rPr lang="en-US" dirty="0"/>
              <a:t>Remove 400% FPL limit for ACA subsidies</a:t>
            </a:r>
          </a:p>
          <a:p>
            <a:r>
              <a:rPr lang="en-US" dirty="0"/>
              <a:t>Mitigation effects SCOTUS ACA ruling</a:t>
            </a:r>
          </a:p>
        </p:txBody>
      </p:sp>
      <p:pic>
        <p:nvPicPr>
          <p:cNvPr id="3074" name="Picture 2" descr="United States Capitol (U.S. National Park Service)">
            <a:extLst>
              <a:ext uri="{FF2B5EF4-FFF2-40B4-BE49-F238E27FC236}">
                <a16:creationId xmlns:a16="http://schemas.microsoft.com/office/drawing/2014/main" id="{7688AA38-941B-457E-8FAD-16360FF21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220" y="654685"/>
            <a:ext cx="2434590" cy="152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9BB3A-7DF0-4F9A-B566-E1A989B7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58727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0C6B-E4ED-4230-ACA5-A4F0EDBD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Legislative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6F7D6-B5FA-489C-A5F9-27BDC3258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078162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Filibuster</a:t>
            </a:r>
          </a:p>
          <a:p>
            <a:r>
              <a:rPr lang="en-US" sz="3800" dirty="0"/>
              <a:t>Reconciliation</a:t>
            </a:r>
          </a:p>
          <a:p>
            <a:r>
              <a:rPr lang="en-US" sz="3800" dirty="0"/>
              <a:t>Bipartisan support for key issues</a:t>
            </a:r>
          </a:p>
          <a:p>
            <a:pPr lvl="1"/>
            <a:r>
              <a:rPr lang="en-US" dirty="0"/>
              <a:t>Prescription drug pricing</a:t>
            </a:r>
          </a:p>
          <a:p>
            <a:pPr lvl="1"/>
            <a:r>
              <a:rPr lang="en-US" dirty="0"/>
              <a:t>Pricing transparency</a:t>
            </a:r>
          </a:p>
          <a:p>
            <a:pPr lvl="1"/>
            <a:r>
              <a:rPr lang="en-US" dirty="0"/>
              <a:t>Telehealth</a:t>
            </a:r>
          </a:p>
          <a:p>
            <a:pPr lvl="1"/>
            <a:r>
              <a:rPr lang="en-US" dirty="0"/>
              <a:t>Mental and behavioral health </a:t>
            </a:r>
          </a:p>
        </p:txBody>
      </p:sp>
      <p:pic>
        <p:nvPicPr>
          <p:cNvPr id="4098" name="Picture 2" descr="US Senate Acquits Trump of 2 Articles of Impeachment | Voice of America -  English">
            <a:extLst>
              <a:ext uri="{FF2B5EF4-FFF2-40B4-BE49-F238E27FC236}">
                <a16:creationId xmlns:a16="http://schemas.microsoft.com/office/drawing/2014/main" id="{824CECA1-A066-42B6-8372-5D23D18AA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46138"/>
            <a:ext cx="2563178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DE6C4-6845-4FE1-8528-BC27B32C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98311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1865-9186-4B7B-B263-FB4F3136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/>
              <a:t>TennCare</a:t>
            </a:r>
            <a:r>
              <a:rPr lang="en-US" sz="4000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0643E-98CD-48B6-B401-D677B938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99" y="9939331"/>
            <a:ext cx="1272328" cy="27431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3" name="444e42db-f532-4348-bd84-71a45e6f9b71" descr="Image">
            <a:extLst>
              <a:ext uri="{FF2B5EF4-FFF2-40B4-BE49-F238E27FC236}">
                <a16:creationId xmlns:a16="http://schemas.microsoft.com/office/drawing/2014/main" id="{64D397ED-15E0-417A-AE44-EB7F7461D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19062"/>
            <a:ext cx="3635654" cy="27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 descr="house">
            <a:extLst>
              <a:ext uri="{FF2B5EF4-FFF2-40B4-BE49-F238E27FC236}">
                <a16:creationId xmlns:a16="http://schemas.microsoft.com/office/drawing/2014/main" id="{ACF932DE-1618-47B4-861C-5B88008A7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007" y="1244479"/>
            <a:ext cx="4532313" cy="2925763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4885-1C0B-4F18-9C0F-B01B19A4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789905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0E45-BC52-4641-B1CA-A0CA3DF5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2693"/>
            <a:ext cx="8229600" cy="1143000"/>
          </a:xfrm>
        </p:spPr>
        <p:txBody>
          <a:bodyPr/>
          <a:lstStyle/>
          <a:p>
            <a:pPr algn="l"/>
            <a:r>
              <a:rPr lang="en-US" sz="4400" dirty="0" err="1"/>
              <a:t>TennCare</a:t>
            </a:r>
            <a:r>
              <a:rPr lang="en-US" sz="4400" dirty="0"/>
              <a:t> III: Key provisions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000F3-0BA9-435A-8013-6538FEB1F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1143000"/>
            <a:ext cx="8229600" cy="2925761"/>
          </a:xfrm>
        </p:spPr>
        <p:txBody>
          <a:bodyPr>
            <a:noAutofit/>
          </a:bodyPr>
          <a:lstStyle/>
          <a:p>
            <a:r>
              <a:rPr lang="en-US" sz="2800" dirty="0"/>
              <a:t>TN </a:t>
            </a:r>
            <a:r>
              <a:rPr lang="en-US" sz="2800" i="1" dirty="0"/>
              <a:t>may</a:t>
            </a:r>
            <a:r>
              <a:rPr lang="en-US" sz="2800" dirty="0"/>
              <a:t> receive more federal dollars without required state match</a:t>
            </a:r>
          </a:p>
          <a:p>
            <a:r>
              <a:rPr lang="en-US" sz="2800" dirty="0"/>
              <a:t>Permitted to limit coverage of some prescription drug costs</a:t>
            </a:r>
          </a:p>
          <a:p>
            <a:r>
              <a:rPr lang="en-US" sz="2800" dirty="0"/>
              <a:t>Can make eligibility &amp; benefits changes without further federal approval </a:t>
            </a:r>
            <a:r>
              <a:rPr lang="en-US" sz="2800" i="1" dirty="0"/>
              <a:t>as long as maintain or improve end-of-2020 levels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F0E45-0BFF-4659-B020-027035F86468}"/>
              </a:ext>
            </a:extLst>
          </p:cNvPr>
          <p:cNvSpPr txBox="1"/>
          <p:nvPr/>
        </p:nvSpPr>
        <p:spPr>
          <a:xfrm>
            <a:off x="457200" y="4724400"/>
            <a:ext cx="1851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Sycamore Institute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E299-6E24-4670-8217-54DA569E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41338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63C5-59C0-4772-A459-3752196B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err="1"/>
              <a:t>TennCare</a:t>
            </a:r>
            <a:r>
              <a:rPr lang="en-US" sz="4400" dirty="0"/>
              <a:t> III: Key provisions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B8F30-D86E-4532-9C18-1DF1D81D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New funding cap </a:t>
            </a:r>
            <a:r>
              <a:rPr lang="en-US" sz="2800" i="1" dirty="0"/>
              <a:t>may be </a:t>
            </a:r>
            <a:r>
              <a:rPr lang="en-US" sz="2800" dirty="0"/>
              <a:t>less risky than current program</a:t>
            </a:r>
          </a:p>
          <a:p>
            <a:r>
              <a:rPr lang="en-US" sz="2800" dirty="0"/>
              <a:t>Includes shared savings provision</a:t>
            </a:r>
          </a:p>
          <a:p>
            <a:r>
              <a:rPr lang="en-US" sz="2800" dirty="0"/>
              <a:t>Roll-back of waiver could take longer than prior waivers.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268D57-FC84-4A44-AAB6-183B43963C91}"/>
              </a:ext>
            </a:extLst>
          </p:cNvPr>
          <p:cNvSpPr txBox="1"/>
          <p:nvPr/>
        </p:nvSpPr>
        <p:spPr>
          <a:xfrm>
            <a:off x="457200" y="4800600"/>
            <a:ext cx="18518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Sycamore Institute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FCAB4-2F80-4FB8-8EEA-1A85D33D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429487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7C91-B6E7-4794-873C-759A73778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Aggregate funding 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EAE1-0826-4A73-BBE9-843BA07BD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63" y="1398763"/>
            <a:ext cx="8229600" cy="274319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Enrollee-specific per capita cost: </a:t>
            </a:r>
          </a:p>
          <a:p>
            <a:pPr lvl="1"/>
            <a:r>
              <a:rPr lang="en-US" sz="2400" b="1" dirty="0"/>
              <a:t>Base</a:t>
            </a:r>
            <a:r>
              <a:rPr lang="en-US" sz="2400" dirty="0"/>
              <a:t>:</a:t>
            </a:r>
            <a:r>
              <a:rPr lang="en-US" dirty="0"/>
              <a:t> </a:t>
            </a:r>
            <a:r>
              <a:rPr lang="en-US" sz="2400" dirty="0"/>
              <a:t>Actual TN 2019 per capita costs in 5 categories plus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venirNext LT Pro Regular"/>
              </a:rPr>
              <a:t>national rate of growth to establish a 2021 cap </a:t>
            </a:r>
          </a:p>
          <a:p>
            <a:pPr lvl="1"/>
            <a:r>
              <a:rPr lang="en-US" sz="2400" b="1" dirty="0">
                <a:solidFill>
                  <a:srgbClr val="000000"/>
                </a:solidFill>
                <a:latin typeface="AvenirNext LT Pro Regular"/>
              </a:rPr>
              <a:t>Annual: </a:t>
            </a:r>
            <a:r>
              <a:rPr lang="en-US" sz="2400" dirty="0">
                <a:solidFill>
                  <a:srgbClr val="000000"/>
                </a:solidFill>
                <a:latin typeface="AvenirNext LT Pro Regular"/>
              </a:rPr>
              <a:t>National rate of growth &amp; enrollment (+/- 1%)</a:t>
            </a:r>
          </a:p>
          <a:p>
            <a:r>
              <a:rPr lang="en-US" sz="2800" dirty="0">
                <a:solidFill>
                  <a:srgbClr val="000000"/>
                </a:solidFill>
                <a:latin typeface="AvenirNext LT Pro Regular"/>
              </a:rPr>
              <a:t>No exclusions-Cap applies to all costs covered by the waiver.</a:t>
            </a:r>
          </a:p>
          <a:p>
            <a:pPr lvl="1"/>
            <a:endParaRPr lang="en-US" sz="2400" b="0" i="0" u="none" strike="noStrike" baseline="0" dirty="0">
              <a:solidFill>
                <a:srgbClr val="000000"/>
              </a:solidFill>
              <a:latin typeface="AvenirNext LT Pro Regular"/>
            </a:endParaRP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7C467-CB3C-4FED-899A-B05DCE90AFF0}"/>
              </a:ext>
            </a:extLst>
          </p:cNvPr>
          <p:cNvSpPr txBox="1"/>
          <p:nvPr/>
        </p:nvSpPr>
        <p:spPr>
          <a:xfrm>
            <a:off x="457200" y="4703802"/>
            <a:ext cx="18518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Sycamore Institute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FC498-0145-4A31-A332-B92DD4A4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06274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858E-BE60-4B58-906A-E0B44BBA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Limit coverage of prescription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003B6-8870-496A-B90E-661836A3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199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AvenirNext LT Pro Regular"/>
              </a:rPr>
              <a:t>T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AvenirNext LT Pro Regular"/>
              </a:rPr>
              <a:t>ennCare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venirNext LT Pro Regular"/>
              </a:rPr>
              <a:t> can choose not to cover some prescription medications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AvenirNext LT Pro Regular"/>
              </a:rPr>
              <a:t>Exemptions are also carved out for drugs to treat HIV/AIDS and opioid use disorder </a:t>
            </a:r>
            <a:endParaRPr lang="en-US" sz="2800" dirty="0">
              <a:solidFill>
                <a:srgbClr val="000000"/>
              </a:solidFill>
              <a:latin typeface="AvenirNext LT Pro Regular"/>
            </a:endParaRPr>
          </a:p>
          <a:p>
            <a:r>
              <a:rPr lang="en-US" sz="2800" dirty="0">
                <a:solidFill>
                  <a:srgbClr val="000000"/>
                </a:solidFill>
                <a:latin typeface="AvenirNext LT Pro Regular"/>
              </a:rPr>
              <a:t>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venirNext LT Pro Regular"/>
              </a:rPr>
              <a:t>tate must allow exceptions when a non-covered drug is deemed medically necessary 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37E72-A06A-467F-B8B9-73D62505AAD2}"/>
              </a:ext>
            </a:extLst>
          </p:cNvPr>
          <p:cNvSpPr txBox="1"/>
          <p:nvPr/>
        </p:nvSpPr>
        <p:spPr>
          <a:xfrm>
            <a:off x="457200" y="4741552"/>
            <a:ext cx="18518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Sycamore Institute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6AB71D-3768-45BF-A2CC-1368318D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967558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744B-D054-4624-B796-6CA35971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Shared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C5C0-6D12-4B9E-99CF-3066D130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2743199"/>
          </a:xfrm>
        </p:spPr>
        <p:txBody>
          <a:bodyPr/>
          <a:lstStyle/>
          <a:p>
            <a:r>
              <a:rPr lang="en-US" sz="2800" dirty="0"/>
              <a:t>If </a:t>
            </a:r>
            <a:r>
              <a:rPr lang="en-US" sz="2800" dirty="0" err="1"/>
              <a:t>TennCare</a:t>
            </a:r>
            <a:r>
              <a:rPr lang="en-US" sz="2800" dirty="0"/>
              <a:t> spending reduced by $3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789D05-49B2-44CC-8292-15730FEF0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76875"/>
              </p:ext>
            </p:extLst>
          </p:nvPr>
        </p:nvGraphicFramePr>
        <p:xfrm>
          <a:off x="1371600" y="1752600"/>
          <a:ext cx="6400800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332488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6855110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8851311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740680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06705045"/>
                    </a:ext>
                  </a:extLst>
                </a:gridCol>
              </a:tblGrid>
              <a:tr h="69307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Dollars ($) lost</a:t>
                      </a:r>
                    </a:p>
                    <a:p>
                      <a:pPr algn="ctr"/>
                      <a:r>
                        <a:rPr lang="en-US" sz="2000" b="1" dirty="0"/>
                        <a:t>by state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Dollars ($) retained by state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067267"/>
                  </a:ext>
                </a:extLst>
              </a:tr>
              <a:tr h="391737">
                <a:tc rowSpan="2">
                  <a:txBody>
                    <a:bodyPr/>
                    <a:lstStyle/>
                    <a:p>
                      <a:r>
                        <a:rPr lang="en-US" sz="2000" b="1" dirty="0" err="1"/>
                        <a:t>TennCare</a:t>
                      </a:r>
                      <a:r>
                        <a:rPr lang="en-US" sz="2000" b="1" dirty="0"/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Fed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484529"/>
                  </a:ext>
                </a:extLst>
              </a:tr>
              <a:tr h="391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29167"/>
                  </a:ext>
                </a:extLst>
              </a:tr>
              <a:tr h="254577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62720"/>
                  </a:ext>
                </a:extLst>
              </a:tr>
              <a:tr h="391737">
                <a:tc rowSpan="2">
                  <a:txBody>
                    <a:bodyPr/>
                    <a:lstStyle/>
                    <a:p>
                      <a:r>
                        <a:rPr lang="en-US" sz="2000" b="1" dirty="0" err="1"/>
                        <a:t>TennCare</a:t>
                      </a:r>
                      <a:r>
                        <a:rPr lang="en-US" sz="2000" b="1" dirty="0"/>
                        <a:t>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15649"/>
                  </a:ext>
                </a:extLst>
              </a:tr>
              <a:tr h="391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016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45CDBA-2163-4DB0-9117-D45731455C8D}"/>
              </a:ext>
            </a:extLst>
          </p:cNvPr>
          <p:cNvSpPr txBox="1"/>
          <p:nvPr/>
        </p:nvSpPr>
        <p:spPr>
          <a:xfrm>
            <a:off x="304800" y="4769802"/>
            <a:ext cx="18518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Sycamore Institute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19E5C-37A4-4EF3-8429-DBF3B55F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27687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E94A02-D9E7-48CF-BB78-50212EC4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4876800" cy="32004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9051B-C342-430A-A8F4-F8E58E16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0919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C4D5-8379-413E-AC13-472B2658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800" b="1" i="1" dirty="0"/>
            </a:br>
            <a:br>
              <a:rPr lang="en-US" sz="2800" b="1" i="1" dirty="0"/>
            </a:br>
            <a:r>
              <a:rPr lang="en-US" sz="2700" b="1" i="1" dirty="0">
                <a:solidFill>
                  <a:srgbClr val="C00000"/>
                </a:solidFill>
              </a:rPr>
              <a:t>Non-ACA strategies:</a:t>
            </a:r>
            <a:br>
              <a:rPr lang="en-US" sz="2800" b="1" i="1" dirty="0">
                <a:solidFill>
                  <a:srgbClr val="C00000"/>
                </a:solidFill>
              </a:rPr>
            </a:br>
            <a:r>
              <a:rPr lang="en-US" dirty="0"/>
              <a:t>Increase Access</a:t>
            </a:r>
            <a:br>
              <a:rPr lang="en-US" sz="2200" b="1" i="1" dirty="0"/>
            </a:b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77D6-DB37-4277-8714-A9CB76A8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43199"/>
          </a:xfrm>
        </p:spPr>
        <p:txBody>
          <a:bodyPr/>
          <a:lstStyle/>
          <a:p>
            <a:r>
              <a:rPr lang="en-US" dirty="0"/>
              <a:t>Make long-term care more affordable</a:t>
            </a:r>
          </a:p>
          <a:p>
            <a:r>
              <a:rPr lang="en-US" dirty="0"/>
              <a:t>Lower Medicare eligibility to 60</a:t>
            </a:r>
          </a:p>
          <a:p>
            <a:r>
              <a:rPr lang="en-US" dirty="0"/>
              <a:t>Increase funding for mental health and rural health care services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6C838-CD9E-4543-88C8-70E11B7B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59048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A707-1814-4351-B8AD-86B57F7B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2400" b="1" i="1" dirty="0"/>
            </a:br>
            <a:r>
              <a:rPr lang="en-US" sz="2700" b="1" i="1" dirty="0">
                <a:solidFill>
                  <a:srgbClr val="C00000"/>
                </a:solidFill>
              </a:rPr>
              <a:t>Expand ACA access:</a:t>
            </a:r>
            <a:br>
              <a:rPr lang="en-US" sz="2400" b="1" i="1" dirty="0">
                <a:solidFill>
                  <a:srgbClr val="C00000"/>
                </a:solidFill>
              </a:rPr>
            </a:br>
            <a:r>
              <a:rPr lang="en-US" dirty="0"/>
              <a:t>Increase Access</a:t>
            </a:r>
            <a:br>
              <a:rPr lang="en-US" sz="2400" b="1" i="1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9AADA-AB15-4C24-98C1-F3FC5DC00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43199"/>
          </a:xfrm>
        </p:spPr>
        <p:txBody>
          <a:bodyPr/>
          <a:lstStyle/>
          <a:p>
            <a:r>
              <a:rPr lang="en-US" dirty="0"/>
              <a:t>Eliminate income limits for premium subsidies</a:t>
            </a:r>
          </a:p>
          <a:p>
            <a:r>
              <a:rPr lang="en-US" dirty="0"/>
              <a:t>Limit percentage of income people pay for health care coverage</a:t>
            </a:r>
          </a:p>
          <a:p>
            <a:r>
              <a:rPr lang="en-US" dirty="0"/>
              <a:t>Add public option 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759B0-736B-4561-857F-76043966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02461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A516-B71F-4D01-9341-065DC565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Reduce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910EA-05FC-4A92-B41D-73564CA65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prescription drug costs</a:t>
            </a:r>
          </a:p>
          <a:p>
            <a:endParaRPr lang="en-US" dirty="0"/>
          </a:p>
          <a:p>
            <a:r>
              <a:rPr lang="en-US" dirty="0"/>
              <a:t>End surprise medical billing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E0819-C712-461C-9AAD-A2BCA152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24141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1DE40-F417-4E12-BDAB-403319FD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Restore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0D65F-0BD5-473C-B4E4-35F9CFBAB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access to preventive care</a:t>
            </a:r>
          </a:p>
          <a:p>
            <a:endParaRPr lang="en-US" dirty="0"/>
          </a:p>
          <a:p>
            <a:r>
              <a:rPr lang="en-US" dirty="0"/>
              <a:t>Health care protections all people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1C422-5F92-4E22-BBB1-A3FE3D3F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34652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F0A2-2F9A-4C55-8B90-A6D90E3F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/>
              <a:t>Circumstances dictate priorities and successes</a:t>
            </a:r>
          </a:p>
        </p:txBody>
      </p:sp>
      <p:pic>
        <p:nvPicPr>
          <p:cNvPr id="2050" name="Picture 2" descr="3,000+ Free Coronavirus (COVID-19) Images - Pixabay">
            <a:extLst>
              <a:ext uri="{FF2B5EF4-FFF2-40B4-BE49-F238E27FC236}">
                <a16:creationId xmlns:a16="http://schemas.microsoft.com/office/drawing/2014/main" id="{36F9478A-8DCD-4B13-BC8B-659E00C057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883785"/>
            <a:ext cx="2619375" cy="17430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ndemic Pictures | Download Free Images on Unsplash">
            <a:extLst>
              <a:ext uri="{FF2B5EF4-FFF2-40B4-BE49-F238E27FC236}">
                <a16:creationId xmlns:a16="http://schemas.microsoft.com/office/drawing/2014/main" id="{C847E11C-C063-40FE-9F54-2BA8B3CB9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08209"/>
            <a:ext cx="2619375" cy="1752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7E4110-B5E4-4197-A2BD-8126A53EAB5B}"/>
              </a:ext>
            </a:extLst>
          </p:cNvPr>
          <p:cNvSpPr txBox="1"/>
          <p:nvPr/>
        </p:nvSpPr>
        <p:spPr>
          <a:xfrm>
            <a:off x="304800" y="383608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Registered nurse Michelle Goldson works with a COVID-19 patient in the ICU at Martin Luther King Jr. Community Hospital on Thursday. </a:t>
            </a:r>
          </a:p>
          <a:p>
            <a:pPr algn="ctr"/>
            <a:r>
              <a:rPr lang="en-US" sz="1200" dirty="0"/>
              <a:t>(Francine Orr / Los Angeles Times)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22A6F4-6057-4821-8271-132511B193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60060"/>
            <a:ext cx="3200400" cy="2133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B35C3-C19E-40DA-A4D3-A693D168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79721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F4C5-170C-4655-8FB2-9D990EE9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Health care reform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7E13-F9A8-4763-86D5-BCDDB8092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743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ACA stabilization</a:t>
            </a:r>
          </a:p>
          <a:p>
            <a:r>
              <a:rPr lang="en-US" dirty="0"/>
              <a:t>Health equity</a:t>
            </a:r>
          </a:p>
          <a:p>
            <a:r>
              <a:rPr lang="en-US" dirty="0"/>
              <a:t>Decreasing age for Medicare eligibility</a:t>
            </a:r>
          </a:p>
          <a:p>
            <a:r>
              <a:rPr lang="en-US" dirty="0"/>
              <a:t>Drug pricing</a:t>
            </a:r>
          </a:p>
          <a:p>
            <a:r>
              <a:rPr lang="en-US" dirty="0"/>
              <a:t>Surprise medical bills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8B46F-D92B-4E77-90E0-72300F73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20979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0A60-D82D-418C-9FF6-3C576005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dirty="0">
                <a:solidFill>
                  <a:srgbClr val="C00000"/>
                </a:solidFill>
              </a:rPr>
              <a:t>Reform:</a:t>
            </a:r>
            <a:br>
              <a:rPr lang="en-US" dirty="0"/>
            </a:br>
            <a:r>
              <a:rPr lang="en-US" dirty="0"/>
              <a:t>Executive Branch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6C71C-9DE7-4426-9ECE-5189A5B2B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DHHS can roll-back Trump de-regulations</a:t>
            </a:r>
          </a:p>
          <a:p>
            <a:r>
              <a:rPr lang="en-US" dirty="0"/>
              <a:t>Use section 1332 waivers to support state public option plans</a:t>
            </a:r>
          </a:p>
          <a:p>
            <a:r>
              <a:rPr lang="en-US" dirty="0"/>
              <a:t>Use Executive Orders to effect health care reform</a:t>
            </a:r>
          </a:p>
        </p:txBody>
      </p:sp>
      <p:pic>
        <p:nvPicPr>
          <p:cNvPr id="1030" name="Picture 6" descr="White House tour: Oval Office, Rose Garden, Situation Room - Business  Insider">
            <a:extLst>
              <a:ext uri="{FF2B5EF4-FFF2-40B4-BE49-F238E27FC236}">
                <a16:creationId xmlns:a16="http://schemas.microsoft.com/office/drawing/2014/main" id="{E6C19071-6EA7-49FC-BB04-8273A81B8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4312"/>
            <a:ext cx="1850231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A0D3E-E3BF-4CE3-89CE-FD330A99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40095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0859-7182-453A-B989-69847DB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b="1" dirty="0">
                <a:solidFill>
                  <a:srgbClr val="C00000"/>
                </a:solidFill>
              </a:rPr>
              <a:t>Reform:</a:t>
            </a:r>
            <a:br>
              <a:rPr lang="en-US" dirty="0"/>
            </a:br>
            <a:r>
              <a:rPr lang="en-US" dirty="0"/>
              <a:t>Supreme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CE36A-7C77-4B4A-A479-06C88937A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Uphold ACA</a:t>
            </a:r>
          </a:p>
          <a:p>
            <a:r>
              <a:rPr lang="en-US" dirty="0"/>
              <a:t>Overturn key provisions</a:t>
            </a:r>
          </a:p>
          <a:p>
            <a:r>
              <a:rPr lang="en-US" dirty="0"/>
              <a:t>Overturn entire ACA</a:t>
            </a:r>
          </a:p>
        </p:txBody>
      </p:sp>
      <p:pic>
        <p:nvPicPr>
          <p:cNvPr id="2050" name="Picture 2" descr="The Supreme Court Building - Supreme Court of the United States">
            <a:extLst>
              <a:ext uri="{FF2B5EF4-FFF2-40B4-BE49-F238E27FC236}">
                <a16:creationId xmlns:a16="http://schemas.microsoft.com/office/drawing/2014/main" id="{E7FECE60-E3DC-43E2-89DB-CDC4EB83A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32012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40107-949E-4CFC-84B2-D324B649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Copyrighted; do not use or duplicate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60634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Tennessee-PowerPoint-Template-994</Template>
  <TotalTime>566</TotalTime>
  <Words>615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AvenirNext LT Pro Regular</vt:lpstr>
      <vt:lpstr>Calibri</vt:lpstr>
      <vt:lpstr>Verdana</vt:lpstr>
      <vt:lpstr>Office Theme</vt:lpstr>
      <vt:lpstr>PowerPoint Presentation</vt:lpstr>
      <vt:lpstr>  Non-ACA strategies: Increase Access  </vt:lpstr>
      <vt:lpstr> Expand ACA access: Increase Access </vt:lpstr>
      <vt:lpstr>Reduce costs</vt:lpstr>
      <vt:lpstr>Restore rights</vt:lpstr>
      <vt:lpstr>Circumstances dictate priorities and successes</vt:lpstr>
      <vt:lpstr>Health care reform priorities</vt:lpstr>
      <vt:lpstr>Reform: Executive Branch               </vt:lpstr>
      <vt:lpstr>Reform: Supreme Court</vt:lpstr>
      <vt:lpstr>Reform: Congress</vt:lpstr>
      <vt:lpstr>Legislative considerations</vt:lpstr>
      <vt:lpstr>TennCare III</vt:lpstr>
      <vt:lpstr>TennCare III: Key provisions</vt:lpstr>
      <vt:lpstr>TennCare III: Key provisions</vt:lpstr>
      <vt:lpstr>Aggregate funding cap</vt:lpstr>
      <vt:lpstr>Limit coverage of prescription drugs</vt:lpstr>
      <vt:lpstr>Shared savings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Carole R</dc:creator>
  <cp:lastModifiedBy>Myers, Carole R</cp:lastModifiedBy>
  <cp:revision>20</cp:revision>
  <dcterms:created xsi:type="dcterms:W3CDTF">2021-01-14T19:53:33Z</dcterms:created>
  <dcterms:modified xsi:type="dcterms:W3CDTF">2021-01-15T20:34:11Z</dcterms:modified>
</cp:coreProperties>
</file>