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Matthew</a:t>
            </a:r>
            <a:r>
              <a:rPr lang="en-US" sz="2000" baseline="0"/>
              <a:t> Walker Comprehensive Health Center</a:t>
            </a:r>
          </a:p>
          <a:p>
            <a:pPr>
              <a:defRPr sz="2000"/>
            </a:pPr>
            <a:r>
              <a:rPr lang="en-US" sz="2000" baseline="0"/>
              <a:t>Patients By Payer 2019 and 2020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Sheet1!$B$6:$E$6</c:f>
              <c:strCache>
                <c:ptCount val="4"/>
                <c:pt idx="0">
                  <c:v>Uninsured</c:v>
                </c:pt>
                <c:pt idx="1">
                  <c:v>TennCare</c:v>
                </c:pt>
                <c:pt idx="2">
                  <c:v>Medicare</c:v>
                </c:pt>
                <c:pt idx="3">
                  <c:v>Commercial</c:v>
                </c:pt>
              </c:strCache>
            </c:strRef>
          </c:cat>
          <c:val>
            <c:numRef>
              <c:f>Sheet1!$B$8:$E$8</c:f>
              <c:numCache>
                <c:formatCode>0.00</c:formatCode>
                <c:ptCount val="4"/>
                <c:pt idx="0">
                  <c:v>0.55818827501892065</c:v>
                </c:pt>
                <c:pt idx="1">
                  <c:v>0.18926471444373291</c:v>
                </c:pt>
                <c:pt idx="2">
                  <c:v>6.0371426908074753E-2</c:v>
                </c:pt>
                <c:pt idx="3">
                  <c:v>0.1921755836292717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26-49A4-83B9-9A760EEA53DB}"/>
            </c:ext>
          </c:extLst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Sheet1!$B$6:$E$6</c:f>
              <c:strCache>
                <c:ptCount val="4"/>
                <c:pt idx="0">
                  <c:v>Uninsured</c:v>
                </c:pt>
                <c:pt idx="1">
                  <c:v>TennCare</c:v>
                </c:pt>
                <c:pt idx="2">
                  <c:v>Medicare</c:v>
                </c:pt>
                <c:pt idx="3">
                  <c:v>Commercial</c:v>
                </c:pt>
              </c:strCache>
            </c:strRef>
          </c:cat>
          <c:val>
            <c:numRef>
              <c:f>Sheet1!$B$7:$E$7</c:f>
              <c:numCache>
                <c:formatCode>0.00</c:formatCode>
                <c:ptCount val="4"/>
                <c:pt idx="0">
                  <c:v>0.59884569457343773</c:v>
                </c:pt>
                <c:pt idx="1">
                  <c:v>0.17155366856839591</c:v>
                </c:pt>
                <c:pt idx="2">
                  <c:v>6.4747246915218257E-2</c:v>
                </c:pt>
                <c:pt idx="3">
                  <c:v>0.16147008093405865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26-49A4-83B9-9A760EEA53D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76077824"/>
        <c:axId val="1776080320"/>
      </c:lineChart>
      <c:catAx>
        <c:axId val="1776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6080320"/>
        <c:crosses val="autoZero"/>
        <c:auto val="1"/>
        <c:lblAlgn val="ctr"/>
        <c:lblOffset val="100"/>
        <c:noMultiLvlLbl val="0"/>
      </c:catAx>
      <c:valAx>
        <c:axId val="177608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60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D02F-010C-4B8A-A06A-FD81022E1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BC2B9-12D8-4FE0-9565-A67176159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0A2B1-8FDA-4865-B1F2-CF3FA792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DE607-EAF1-426A-8800-638D56637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1C1DB-E95C-4E42-9393-CD17F8E1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DBCC-3189-443B-AE96-290D7562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FE32C-AADB-461D-9023-6AD2F84EA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53289-ACA7-420A-9D9C-62FB2326D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DD5F2-B928-46A3-8A25-35F7939E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175A4-CB2B-45E6-AA3F-9150E258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3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18275-8979-498E-8F93-3D3B8B264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E63D5-E827-4013-ACC4-8E7FD9518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B28F-2558-47C4-9A6C-8F68EB29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23A3A-D76F-4DD7-9B0A-027B5A5C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0436-C073-4936-9417-5183089A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B5F1-21E4-4F68-836D-BEE084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80A7-3D7E-45C1-84DF-BB5AF7B56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5AEBA-2B39-4453-92DE-9E8040BC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533C-57E9-4C53-A364-EA38E330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70B05-F297-46CE-BAA3-8EE6EA6C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3C921-762E-4DE6-9B13-E0B60CB2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EC872-9C3B-47D0-83F4-F7C51D7C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E759-8C18-4892-901C-CA10C912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6302C-CA94-4CAD-9ED2-23C79D05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95777-5A15-4D18-B395-9F77170D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A861-78F8-4A22-B3BD-ABE60BFE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B495D-99FB-4F8D-B7DB-E9C01E186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9BEE7-4405-4C35-BB25-670038169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E0733-D93E-4A1F-8AF4-4AC61DF7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9AE2B-38B3-4B75-9434-24F9C715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2EE5C-33E2-4374-91FC-9C41EB6E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4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69151-C275-4F57-9C1D-EFFB9427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186AE-1F44-40C8-ACC1-52F240AD7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D76C6-5841-4434-BA17-E41CAF434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9F580-23B9-4DFF-8217-1B48AF34D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A10CF-E6E0-457A-97A0-90A7734D7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3ACEC-27EF-47B7-9062-8A2D0CAC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09EDC-4EB1-462B-B734-A541824A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E4E3B-A368-4EBD-9494-56E711E5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9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26B9-0F22-4703-8FB8-725D8F11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6F606-D846-4E7A-87C9-0C33C7D0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70CE4-231C-4155-B7B4-E4CC84F7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2460A-5452-4CF6-98A9-E7DE6230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FF0C9-2C19-42D9-A1C2-E0D3B7A2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9BFFE-A9DD-4CCC-B8B4-EB256838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845A0-1790-441B-8AF3-BB2239DC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17A8-BE00-4E31-85DE-369E08478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F6110-7CCF-4179-8995-D3909DF2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39827-F1FC-4917-9BDF-D6A895C4F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CA1DB-97E3-4D2C-9861-B2024B75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3A4D9-B3B9-4FAC-889F-9AACFFC0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2FC34-D9F8-40F7-9581-2140CC8A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9B7D3-BD7C-4C7C-B628-E286366E8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26E4E-A211-46D6-9F9E-FE8D62692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25CCB-888E-48A3-8799-B99C2DB39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F7A73-AD45-42FD-AEA4-C447F4AB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DE52B-0001-4EA5-A256-22C1BBC2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F21EA-9045-47A8-8581-33566A91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9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C8A55-F930-4BBC-B5FF-86B47AE0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424FF-C826-4DF6-8CC9-62D3DAD2D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51CE3-FE03-4BC0-BE6D-9DD25F0ED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76EF-6B14-453A-84AE-6D0C33D8EB6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7300-A8EF-4C96-9DF3-9F96F2814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5BBB2-DF38-482B-92D0-D846B42EE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4EDBC-F8C8-4B70-AD8F-04EB34273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903F53-7067-4FC8-A3E1-7914068F7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83" r="1" b="1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86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F21EB55E-23F6-4A90-8BA9-CB077141A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77" y="2256680"/>
            <a:ext cx="9951041" cy="23384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DA21E6-776B-4614-9DB5-BECF607FDADC}"/>
              </a:ext>
            </a:extLst>
          </p:cNvPr>
          <p:cNvSpPr txBox="1"/>
          <p:nvPr/>
        </p:nvSpPr>
        <p:spPr>
          <a:xfrm>
            <a:off x="1236041" y="5701463"/>
            <a:ext cx="64818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*211 sites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FC081F-774E-46DD-AA7A-09EF564167BF}"/>
              </a:ext>
            </a:extLst>
          </p:cNvPr>
          <p:cNvSpPr txBox="1"/>
          <p:nvPr/>
        </p:nvSpPr>
        <p:spPr>
          <a:xfrm>
            <a:off x="1236041" y="1274049"/>
            <a:ext cx="955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Tennessee Federally Qualified Health Centers</a:t>
            </a:r>
          </a:p>
        </p:txBody>
      </p:sp>
    </p:spTree>
    <p:extLst>
      <p:ext uri="{BB962C8B-B14F-4D97-AF65-F5344CB8AC3E}">
        <p14:creationId xmlns:p14="http://schemas.microsoft.com/office/powerpoint/2010/main" val="170286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6E850-1E8B-4AE7-A47F-A6A5471E1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2DE95D48-F482-42CC-AF5E-636CD9C3F6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2" r="1530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DAFB3A-1180-44C5-88AF-B1C189BB58AC}"/>
              </a:ext>
            </a:extLst>
          </p:cNvPr>
          <p:cNvSpPr txBox="1"/>
          <p:nvPr/>
        </p:nvSpPr>
        <p:spPr>
          <a:xfrm>
            <a:off x="554885" y="1144588"/>
            <a:ext cx="2752354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cap="small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MWCHC Locations – Nashville, Clarksville and Smyrna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E1332D-AF8C-40DC-BBE1-B12CF1F09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065" y="553123"/>
            <a:ext cx="658425" cy="71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804C82-0279-466A-83E2-1C64BE653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135" y="2490571"/>
            <a:ext cx="658425" cy="7193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B0E4A0-30C9-4425-A484-1D6401E0C8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4468" y="4354095"/>
            <a:ext cx="65842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9BB31F-746A-4F98-918C-CD1F6B208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762688"/>
              </p:ext>
            </p:extLst>
          </p:nvPr>
        </p:nvGraphicFramePr>
        <p:xfrm>
          <a:off x="952237" y="891540"/>
          <a:ext cx="10337975" cy="507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56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1C492-3EE1-4588-810C-5E91C741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 dirty="0"/>
              <a:t>Until the Gap Closes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5DB0-156D-4B9C-A8FD-A9F4B39D4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en-US" sz="1900" dirty="0"/>
              <a:t>Safety Net Consortium of Middle Tennessee </a:t>
            </a:r>
          </a:p>
          <a:p>
            <a:pPr lvl="1"/>
            <a:r>
              <a:rPr lang="en-US" sz="1900" dirty="0"/>
              <a:t>Comprised of hospitals, academic institutions, charitable care, faith-based and federally funded organizations focused on providing care regardless of income.</a:t>
            </a:r>
          </a:p>
          <a:p>
            <a:r>
              <a:rPr lang="en-US" sz="1900" dirty="0"/>
              <a:t>My Healthcare Home</a:t>
            </a:r>
          </a:p>
          <a:p>
            <a:pPr lvl="1"/>
            <a:r>
              <a:rPr lang="en-US" sz="1900" dirty="0"/>
              <a:t>A website devoted to finding the best fit in the Safety Net</a:t>
            </a:r>
          </a:p>
          <a:p>
            <a:r>
              <a:rPr lang="en-US" sz="1900" dirty="0"/>
              <a:t>Project Access Nashville</a:t>
            </a:r>
          </a:p>
          <a:p>
            <a:pPr lvl="1"/>
            <a:r>
              <a:rPr lang="en-US" sz="1900" dirty="0"/>
              <a:t>Includes disease management, access to pharmacy services and dental </a:t>
            </a:r>
          </a:p>
          <a:p>
            <a:r>
              <a:rPr lang="en-US" sz="1900" dirty="0"/>
              <a:t>Smile On 60+</a:t>
            </a:r>
          </a:p>
          <a:p>
            <a:pPr lvl="1"/>
            <a:r>
              <a:rPr lang="en-US" sz="1900" dirty="0"/>
              <a:t>Preventive and restorative oral health services for individuals 60 years old and older </a:t>
            </a:r>
          </a:p>
        </p:txBody>
      </p:sp>
    </p:spTree>
    <p:extLst>
      <p:ext uri="{BB962C8B-B14F-4D97-AF65-F5344CB8AC3E}">
        <p14:creationId xmlns:p14="http://schemas.microsoft.com/office/powerpoint/2010/main" val="314197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Until the Gap Closes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Katina Beard</dc:creator>
  <cp:lastModifiedBy>Katina Beard</cp:lastModifiedBy>
  <cp:revision>2</cp:revision>
  <dcterms:created xsi:type="dcterms:W3CDTF">2021-01-15T19:06:26Z</dcterms:created>
  <dcterms:modified xsi:type="dcterms:W3CDTF">2021-01-15T19:16:35Z</dcterms:modified>
</cp:coreProperties>
</file>